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0" r:id="rId19"/>
    <p:sldId id="281" r:id="rId20"/>
    <p:sldId id="273" r:id="rId21"/>
    <p:sldId id="274" r:id="rId22"/>
    <p:sldId id="275" r:id="rId23"/>
    <p:sldId id="276"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86" d="100"/>
          <a:sy n="86" d="100"/>
        </p:scale>
        <p:origin x="8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FB5C5B10-0C91-44A0-B6A2-33486A6CF7E5}" type="datetimeFigureOut">
              <a:rPr lang="en-IN" smtClean="0"/>
              <a:t>26/09/2025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B0881DC-B584-4678-8D62-B67266FB63CA}" type="slidenum">
              <a:rPr lang="en-IN" smtClean="0"/>
              <a:t>‹#›</a:t>
            </a:fld>
            <a:endParaRPr lang="en-IN"/>
          </a:p>
        </p:txBody>
      </p:sp>
    </p:spTree>
    <p:extLst>
      <p:ext uri="{BB962C8B-B14F-4D97-AF65-F5344CB8AC3E}">
        <p14:creationId xmlns:p14="http://schemas.microsoft.com/office/powerpoint/2010/main" val="821277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B5C5B10-0C91-44A0-B6A2-33486A6CF7E5}" type="datetimeFigureOut">
              <a:rPr lang="en-IN" smtClean="0"/>
              <a:t>26/09/2025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B0881DC-B584-4678-8D62-B67266FB63CA}" type="slidenum">
              <a:rPr lang="en-IN" smtClean="0"/>
              <a:t>‹#›</a:t>
            </a:fld>
            <a:endParaRPr lang="en-IN"/>
          </a:p>
        </p:txBody>
      </p:sp>
    </p:spTree>
    <p:extLst>
      <p:ext uri="{BB962C8B-B14F-4D97-AF65-F5344CB8AC3E}">
        <p14:creationId xmlns:p14="http://schemas.microsoft.com/office/powerpoint/2010/main" val="1859142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B5C5B10-0C91-44A0-B6A2-33486A6CF7E5}" type="datetimeFigureOut">
              <a:rPr lang="en-IN" smtClean="0"/>
              <a:t>26/09/2025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B0881DC-B584-4678-8D62-B67266FB63CA}" type="slidenum">
              <a:rPr lang="en-IN" smtClean="0"/>
              <a:t>‹#›</a:t>
            </a:fld>
            <a:endParaRPr lang="en-IN"/>
          </a:p>
        </p:txBody>
      </p:sp>
    </p:spTree>
    <p:extLst>
      <p:ext uri="{BB962C8B-B14F-4D97-AF65-F5344CB8AC3E}">
        <p14:creationId xmlns:p14="http://schemas.microsoft.com/office/powerpoint/2010/main" val="355482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B5C5B10-0C91-44A0-B6A2-33486A6CF7E5}" type="datetimeFigureOut">
              <a:rPr lang="en-IN" smtClean="0"/>
              <a:t>26/09/2025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B0881DC-B584-4678-8D62-B67266FB63CA}" type="slidenum">
              <a:rPr lang="en-IN" smtClean="0"/>
              <a:t>‹#›</a:t>
            </a:fld>
            <a:endParaRPr lang="en-IN"/>
          </a:p>
        </p:txBody>
      </p:sp>
    </p:spTree>
    <p:extLst>
      <p:ext uri="{BB962C8B-B14F-4D97-AF65-F5344CB8AC3E}">
        <p14:creationId xmlns:p14="http://schemas.microsoft.com/office/powerpoint/2010/main" val="1013942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5C5B10-0C91-44A0-B6A2-33486A6CF7E5}" type="datetimeFigureOut">
              <a:rPr lang="en-IN" smtClean="0"/>
              <a:t>26/09/2025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B0881DC-B584-4678-8D62-B67266FB63CA}" type="slidenum">
              <a:rPr lang="en-IN" smtClean="0"/>
              <a:t>‹#›</a:t>
            </a:fld>
            <a:endParaRPr lang="en-IN"/>
          </a:p>
        </p:txBody>
      </p:sp>
    </p:spTree>
    <p:extLst>
      <p:ext uri="{BB962C8B-B14F-4D97-AF65-F5344CB8AC3E}">
        <p14:creationId xmlns:p14="http://schemas.microsoft.com/office/powerpoint/2010/main" val="3155155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FB5C5B10-0C91-44A0-B6A2-33486A6CF7E5}" type="datetimeFigureOut">
              <a:rPr lang="en-IN" smtClean="0"/>
              <a:t>26/09/2025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B0881DC-B584-4678-8D62-B67266FB63CA}" type="slidenum">
              <a:rPr lang="en-IN" smtClean="0"/>
              <a:t>‹#›</a:t>
            </a:fld>
            <a:endParaRPr lang="en-IN"/>
          </a:p>
        </p:txBody>
      </p:sp>
    </p:spTree>
    <p:extLst>
      <p:ext uri="{BB962C8B-B14F-4D97-AF65-F5344CB8AC3E}">
        <p14:creationId xmlns:p14="http://schemas.microsoft.com/office/powerpoint/2010/main" val="403479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FB5C5B10-0C91-44A0-B6A2-33486A6CF7E5}" type="datetimeFigureOut">
              <a:rPr lang="en-IN" smtClean="0"/>
              <a:t>26/09/2025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B0881DC-B584-4678-8D62-B67266FB63CA}" type="slidenum">
              <a:rPr lang="en-IN" smtClean="0"/>
              <a:t>‹#›</a:t>
            </a:fld>
            <a:endParaRPr lang="en-IN"/>
          </a:p>
        </p:txBody>
      </p:sp>
    </p:spTree>
    <p:extLst>
      <p:ext uri="{BB962C8B-B14F-4D97-AF65-F5344CB8AC3E}">
        <p14:creationId xmlns:p14="http://schemas.microsoft.com/office/powerpoint/2010/main" val="3031108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FB5C5B10-0C91-44A0-B6A2-33486A6CF7E5}" type="datetimeFigureOut">
              <a:rPr lang="en-IN" smtClean="0"/>
              <a:t>26/09/2025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B0881DC-B584-4678-8D62-B67266FB63CA}" type="slidenum">
              <a:rPr lang="en-IN" smtClean="0"/>
              <a:t>‹#›</a:t>
            </a:fld>
            <a:endParaRPr lang="en-IN"/>
          </a:p>
        </p:txBody>
      </p:sp>
    </p:spTree>
    <p:extLst>
      <p:ext uri="{BB962C8B-B14F-4D97-AF65-F5344CB8AC3E}">
        <p14:creationId xmlns:p14="http://schemas.microsoft.com/office/powerpoint/2010/main" val="1404579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C5B10-0C91-44A0-B6A2-33486A6CF7E5}" type="datetimeFigureOut">
              <a:rPr lang="en-IN" smtClean="0"/>
              <a:t>26/09/2025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B0881DC-B584-4678-8D62-B67266FB63CA}" type="slidenum">
              <a:rPr lang="en-IN" smtClean="0"/>
              <a:t>‹#›</a:t>
            </a:fld>
            <a:endParaRPr lang="en-IN"/>
          </a:p>
        </p:txBody>
      </p:sp>
    </p:spTree>
    <p:extLst>
      <p:ext uri="{BB962C8B-B14F-4D97-AF65-F5344CB8AC3E}">
        <p14:creationId xmlns:p14="http://schemas.microsoft.com/office/powerpoint/2010/main" val="1429896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5C5B10-0C91-44A0-B6A2-33486A6CF7E5}" type="datetimeFigureOut">
              <a:rPr lang="en-IN" smtClean="0"/>
              <a:t>26/09/2025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B0881DC-B584-4678-8D62-B67266FB63CA}" type="slidenum">
              <a:rPr lang="en-IN" smtClean="0"/>
              <a:t>‹#›</a:t>
            </a:fld>
            <a:endParaRPr lang="en-IN"/>
          </a:p>
        </p:txBody>
      </p:sp>
    </p:spTree>
    <p:extLst>
      <p:ext uri="{BB962C8B-B14F-4D97-AF65-F5344CB8AC3E}">
        <p14:creationId xmlns:p14="http://schemas.microsoft.com/office/powerpoint/2010/main" val="3419787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5C5B10-0C91-44A0-B6A2-33486A6CF7E5}" type="datetimeFigureOut">
              <a:rPr lang="en-IN" smtClean="0"/>
              <a:t>26/09/2025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B0881DC-B584-4678-8D62-B67266FB63CA}" type="slidenum">
              <a:rPr lang="en-IN" smtClean="0"/>
              <a:t>‹#›</a:t>
            </a:fld>
            <a:endParaRPr lang="en-IN"/>
          </a:p>
        </p:txBody>
      </p:sp>
    </p:spTree>
    <p:extLst>
      <p:ext uri="{BB962C8B-B14F-4D97-AF65-F5344CB8AC3E}">
        <p14:creationId xmlns:p14="http://schemas.microsoft.com/office/powerpoint/2010/main" val="224734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C5B10-0C91-44A0-B6A2-33486A6CF7E5}" type="datetimeFigureOut">
              <a:rPr lang="en-IN" smtClean="0"/>
              <a:t>26/09/2025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881DC-B584-4678-8D62-B67266FB63CA}" type="slidenum">
              <a:rPr lang="en-IN" smtClean="0"/>
              <a:t>‹#›</a:t>
            </a:fld>
            <a:endParaRPr lang="en-IN"/>
          </a:p>
        </p:txBody>
      </p:sp>
    </p:spTree>
    <p:extLst>
      <p:ext uri="{BB962C8B-B14F-4D97-AF65-F5344CB8AC3E}">
        <p14:creationId xmlns:p14="http://schemas.microsoft.com/office/powerpoint/2010/main" val="720496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30000"/>
                    </a14:imgEffect>
                  </a14:imgLayer>
                </a14:imgProps>
              </a:ext>
              <a:ext uri="{28A0092B-C50C-407E-A947-70E740481C1C}">
                <a14:useLocalDpi xmlns:a14="http://schemas.microsoft.com/office/drawing/2010/main" val="0"/>
              </a:ext>
            </a:extLst>
          </a:blip>
          <a:stretch>
            <a:fillRect/>
          </a:stretch>
        </p:blipFill>
        <p:spPr>
          <a:xfrm>
            <a:off x="1" y="38637"/>
            <a:ext cx="12192000" cy="6858000"/>
          </a:xfrm>
          <a:prstGeom prst="rect">
            <a:avLst/>
          </a:prstGeom>
        </p:spPr>
      </p:pic>
      <p:sp>
        <p:nvSpPr>
          <p:cNvPr id="5" name="TextBox 4"/>
          <p:cNvSpPr txBox="1"/>
          <p:nvPr/>
        </p:nvSpPr>
        <p:spPr>
          <a:xfrm>
            <a:off x="2236767" y="182875"/>
            <a:ext cx="6546216" cy="1107996"/>
          </a:xfrm>
          <a:prstGeom prst="rect">
            <a:avLst/>
          </a:prstGeom>
          <a:noFill/>
        </p:spPr>
        <p:txBody>
          <a:bodyPr wrap="none" rtlCol="0">
            <a:spAutoFit/>
          </a:bodyPr>
          <a:lstStyle/>
          <a:p>
            <a:r>
              <a:rPr lang="en-IN" sz="6600" dirty="0" smtClean="0">
                <a:solidFill>
                  <a:schemeClr val="bg1"/>
                </a:solidFill>
                <a:effectLst>
                  <a:outerShdw blurRad="38100" dist="38100" dir="2700000" algn="tl">
                    <a:srgbClr val="000000">
                      <a:alpha val="43137"/>
                    </a:srgbClr>
                  </a:outerShdw>
                </a:effectLst>
                <a:latin typeface="Arial Black" panose="020B0A04020102020204" pitchFamily="34" charset="0"/>
              </a:rPr>
              <a:t>SPORTSPARK</a:t>
            </a:r>
            <a:endParaRPr lang="en-IN" sz="6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2348121" y="1221448"/>
            <a:ext cx="9105185" cy="523220"/>
          </a:xfrm>
          <a:prstGeom prst="rect">
            <a:avLst/>
          </a:prstGeom>
          <a:noFill/>
        </p:spPr>
        <p:txBody>
          <a:bodyPr wrap="none" rtlCol="0">
            <a:spAutoFit/>
          </a:bodyPr>
          <a:lstStyle/>
          <a:p>
            <a:r>
              <a:rPr lang="en-IN" sz="2800" b="1" dirty="0" smtClean="0">
                <a:solidFill>
                  <a:srgbClr val="FFFF00"/>
                </a:solidFill>
                <a:effectLst>
                  <a:outerShdw blurRad="38100" dist="38100" dir="2700000" algn="tl">
                    <a:srgbClr val="000000">
                      <a:alpha val="43137"/>
                    </a:srgbClr>
                  </a:outerShdw>
                </a:effectLst>
              </a:rPr>
              <a:t>GYMNASTICS Apparatus Manufacturer &amp; </a:t>
            </a:r>
            <a:r>
              <a:rPr lang="en-IN" sz="2800" b="1" dirty="0" smtClean="0">
                <a:solidFill>
                  <a:srgbClr val="FFFF00"/>
                </a:solidFill>
                <a:effectLst>
                  <a:outerShdw blurRad="38100" dist="38100" dir="2700000" algn="tl">
                    <a:srgbClr val="000000">
                      <a:alpha val="43137"/>
                    </a:srgbClr>
                  </a:outerShdw>
                </a:effectLst>
              </a:rPr>
              <a:t>Distributor </a:t>
            </a:r>
            <a:r>
              <a:rPr lang="en-IN" sz="2800" b="1" smtClean="0">
                <a:solidFill>
                  <a:srgbClr val="FFFF00"/>
                </a:solidFill>
                <a:effectLst>
                  <a:outerShdw blurRad="38100" dist="38100" dir="2700000" algn="tl">
                    <a:srgbClr val="000000">
                      <a:alpha val="43137"/>
                    </a:srgbClr>
                  </a:outerShdw>
                </a:effectLst>
              </a:rPr>
              <a:t>(Regd.)</a:t>
            </a:r>
            <a:endParaRPr lang="en-IN" sz="28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8665702" y="730260"/>
            <a:ext cx="1829347" cy="400110"/>
          </a:xfrm>
          <a:prstGeom prst="rect">
            <a:avLst/>
          </a:prstGeom>
          <a:noFill/>
        </p:spPr>
        <p:txBody>
          <a:bodyPr wrap="none" rtlCol="0">
            <a:spAutoFit/>
          </a:bodyPr>
          <a:lstStyle/>
          <a:p>
            <a:r>
              <a:rPr lang="en-IN" sz="2000" b="1" dirty="0" smtClean="0">
                <a:solidFill>
                  <a:schemeClr val="bg1"/>
                </a:solidFill>
                <a:effectLst>
                  <a:outerShdw blurRad="38100" dist="38100" dir="2700000" algn="tl">
                    <a:srgbClr val="000000">
                      <a:alpha val="43137"/>
                    </a:srgbClr>
                  </a:outerShdw>
                </a:effectLst>
              </a:rPr>
              <a:t>Mumbai, INDIA</a:t>
            </a:r>
            <a:endParaRPr lang="en-IN"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8078890" y="4684539"/>
            <a:ext cx="3327001" cy="400110"/>
          </a:xfrm>
          <a:prstGeom prst="rect">
            <a:avLst/>
          </a:prstGeom>
          <a:solidFill>
            <a:schemeClr val="tx1">
              <a:lumMod val="85000"/>
              <a:lumOff val="15000"/>
            </a:schemeClr>
          </a:solidFill>
        </p:spPr>
        <p:txBody>
          <a:bodyPr wrap="none" rtlCol="0">
            <a:spAutoFit/>
          </a:bodyPr>
          <a:lstStyle/>
          <a:p>
            <a:r>
              <a:rPr lang="en-IN" b="1" dirty="0" smtClean="0">
                <a:solidFill>
                  <a:schemeClr val="bg1"/>
                </a:solidFill>
                <a:effectLst>
                  <a:outerShdw blurRad="38100" dist="38100" dir="2700000" algn="tl">
                    <a:srgbClr val="000000">
                      <a:alpha val="43137"/>
                    </a:srgbClr>
                  </a:outerShdw>
                </a:effectLst>
                <a:latin typeface="Arial Black" panose="020B0A04020102020204" pitchFamily="34" charset="0"/>
              </a:rPr>
              <a:t>FOR ORDER – </a:t>
            </a:r>
            <a:r>
              <a:rPr lang="en-IN" sz="2000" b="1" dirty="0" smtClean="0">
                <a:solidFill>
                  <a:schemeClr val="bg1"/>
                </a:solidFill>
                <a:effectLst>
                  <a:outerShdw blurRad="38100" dist="38100" dir="2700000" algn="tl">
                    <a:srgbClr val="000000">
                      <a:alpha val="43137"/>
                    </a:srgbClr>
                  </a:outerShdw>
                </a:effectLst>
                <a:latin typeface="Arial Black" panose="020B0A04020102020204" pitchFamily="34" charset="0"/>
              </a:rPr>
              <a:t>CONTACT</a:t>
            </a:r>
          </a:p>
        </p:txBody>
      </p:sp>
      <p:sp>
        <p:nvSpPr>
          <p:cNvPr id="9" name="TextBox 8"/>
          <p:cNvSpPr txBox="1"/>
          <p:nvPr/>
        </p:nvSpPr>
        <p:spPr>
          <a:xfrm>
            <a:off x="7914488" y="5275384"/>
            <a:ext cx="3940502" cy="400110"/>
          </a:xfrm>
          <a:prstGeom prst="rect">
            <a:avLst/>
          </a:prstGeom>
          <a:noFill/>
        </p:spPr>
        <p:txBody>
          <a:bodyPr wrap="none" rtlCol="0">
            <a:spAutoFit/>
          </a:bodyPr>
          <a:lstStyle/>
          <a:p>
            <a:r>
              <a:rPr lang="en-IN" sz="2000" b="1" dirty="0" smtClean="0">
                <a:solidFill>
                  <a:srgbClr val="FFFF00"/>
                </a:solidFill>
                <a:effectLst>
                  <a:outerShdw blurRad="38100" dist="38100" dir="2700000" algn="tl">
                    <a:srgbClr val="000000">
                      <a:alpha val="43137"/>
                    </a:srgbClr>
                  </a:outerShdw>
                </a:effectLst>
              </a:rPr>
              <a:t>+91-9823313929 / +91-7020856923</a:t>
            </a:r>
            <a:endParaRPr lang="en-IN" sz="2000" b="1"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8259897" y="5602618"/>
            <a:ext cx="3110467" cy="400110"/>
          </a:xfrm>
          <a:prstGeom prst="rect">
            <a:avLst/>
          </a:prstGeom>
          <a:noFill/>
        </p:spPr>
        <p:txBody>
          <a:bodyPr wrap="none" rtlCol="0">
            <a:spAutoFit/>
          </a:bodyPr>
          <a:lstStyle/>
          <a:p>
            <a:r>
              <a:rPr lang="en-IN" sz="2000" b="1" dirty="0" smtClean="0">
                <a:solidFill>
                  <a:schemeClr val="bg1"/>
                </a:solidFill>
                <a:effectLst>
                  <a:outerShdw blurRad="38100" dist="38100" dir="2700000" algn="tl">
                    <a:srgbClr val="000000">
                      <a:alpha val="43137"/>
                    </a:srgbClr>
                  </a:outerShdw>
                </a:effectLst>
              </a:rPr>
              <a:t>sportsparkgym@gmail.com</a:t>
            </a:r>
            <a:endParaRPr lang="en-IN" sz="20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2377443" y="1671950"/>
            <a:ext cx="2578911"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GSTIN : </a:t>
            </a:r>
            <a:r>
              <a:rPr lang="en-US" sz="1600" b="1" dirty="0">
                <a:solidFill>
                  <a:schemeClr val="bg1"/>
                </a:solidFill>
                <a:effectLst>
                  <a:outerShdw blurRad="38100" dist="38100" dir="2700000" algn="tl">
                    <a:srgbClr val="000000">
                      <a:alpha val="43137"/>
                    </a:srgbClr>
                  </a:outerShdw>
                </a:effectLst>
              </a:rPr>
              <a:t>27ANPPC5094A1Z3</a:t>
            </a:r>
            <a:endParaRPr lang="en-IN" sz="1600" dirty="0">
              <a:solidFill>
                <a:schemeClr val="bg1"/>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0348" b="12116"/>
          <a:stretch/>
        </p:blipFill>
        <p:spPr>
          <a:xfrm>
            <a:off x="7543413" y="5738235"/>
            <a:ext cx="289103" cy="161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7204" y="5289016"/>
            <a:ext cx="355766" cy="355766"/>
          </a:xfrm>
          <a:prstGeom prst="rect">
            <a:avLst/>
          </a:prstGeom>
        </p:spPr>
      </p:pic>
      <p:cxnSp>
        <p:nvCxnSpPr>
          <p:cNvPr id="15" name="Straight Connector 14"/>
          <p:cNvCxnSpPr/>
          <p:nvPr/>
        </p:nvCxnSpPr>
        <p:spPr>
          <a:xfrm flipV="1">
            <a:off x="2391511" y="1186642"/>
            <a:ext cx="8890779" cy="667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497204" y="5197193"/>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4766" y="3828868"/>
            <a:ext cx="1200727" cy="743127"/>
          </a:xfrm>
          <a:prstGeom prst="rect">
            <a:avLst/>
          </a:prstGeom>
        </p:spPr>
      </p:pic>
    </p:spTree>
    <p:extLst>
      <p:ext uri="{BB962C8B-B14F-4D97-AF65-F5344CB8AC3E}">
        <p14:creationId xmlns:p14="http://schemas.microsoft.com/office/powerpoint/2010/main" val="3622581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70000" contrast="-3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475903" y="351693"/>
            <a:ext cx="3378297" cy="646331"/>
          </a:xfrm>
          <a:prstGeom prst="rect">
            <a:avLst/>
          </a:prstGeom>
          <a:noFill/>
        </p:spPr>
        <p:txBody>
          <a:bodyPr wrap="none" rtlCol="0">
            <a:spAutoFit/>
          </a:bodyPr>
          <a:lstStyle/>
          <a:p>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Uneven Bars</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4" name="TextBox 3"/>
          <p:cNvSpPr txBox="1"/>
          <p:nvPr/>
        </p:nvSpPr>
        <p:spPr>
          <a:xfrm>
            <a:off x="7976382" y="1068361"/>
            <a:ext cx="3934090"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Standard Size – As per FIG </a:t>
            </a:r>
            <a:r>
              <a:rPr lang="en-US" b="1" dirty="0" smtClean="0">
                <a:solidFill>
                  <a:schemeClr val="bg1"/>
                </a:solidFill>
                <a:effectLst>
                  <a:outerShdw blurRad="38100" dist="38100" dir="2700000" algn="tl">
                    <a:srgbClr val="000000">
                      <a:alpha val="43137"/>
                    </a:srgbClr>
                  </a:outerShdw>
                </a:effectLst>
              </a:rPr>
              <a:t>Specification</a:t>
            </a:r>
            <a:endParaRPr lang="en-IN"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7104413" y="1372230"/>
            <a:ext cx="4806059" cy="369332"/>
          </a:xfrm>
          <a:prstGeom prst="rect">
            <a:avLst/>
          </a:prstGeom>
          <a:noFill/>
        </p:spPr>
        <p:txBody>
          <a:bodyPr wrap="none" rtlCol="0">
            <a:spAutoFit/>
          </a:bodyPr>
          <a:lstStyle/>
          <a:p>
            <a:r>
              <a:rPr lang="en-IN" b="1" dirty="0" smtClean="0">
                <a:solidFill>
                  <a:srgbClr val="0070C0"/>
                </a:solidFill>
                <a:effectLst>
                  <a:outerShdw blurRad="38100" dist="38100" dir="2700000" algn="tl">
                    <a:srgbClr val="000000">
                      <a:alpha val="43137"/>
                    </a:srgbClr>
                  </a:outerShdw>
                </a:effectLst>
              </a:rPr>
              <a:t>FIG Specification Apparatus (</a:t>
            </a:r>
            <a:r>
              <a:rPr lang="en-IN" b="1" dirty="0" smtClean="0">
                <a:solidFill>
                  <a:schemeClr val="bg1"/>
                </a:solidFill>
                <a:effectLst>
                  <a:outerShdw blurRad="38100" dist="38100" dir="2700000" algn="tl">
                    <a:srgbClr val="000000">
                      <a:alpha val="43137"/>
                    </a:srgbClr>
                  </a:outerShdw>
                </a:effectLst>
              </a:rPr>
              <a:t>Competitive Model</a:t>
            </a:r>
            <a:r>
              <a:rPr lang="en-IN" b="1" dirty="0" smtClean="0">
                <a:solidFill>
                  <a:srgbClr val="0070C0"/>
                </a:solidFill>
                <a:effectLst>
                  <a:outerShdw blurRad="38100" dist="38100" dir="2700000" algn="tl">
                    <a:srgbClr val="000000">
                      <a:alpha val="43137"/>
                    </a:srgbClr>
                  </a:outerShdw>
                </a:effectLst>
              </a:rPr>
              <a:t>)</a:t>
            </a:r>
            <a:endParaRPr lang="en-IN" b="1" dirty="0">
              <a:solidFill>
                <a:srgbClr val="0070C0"/>
              </a:solidFill>
              <a:effectLst>
                <a:outerShdw blurRad="38100" dist="38100" dir="2700000" algn="tl">
                  <a:srgbClr val="000000">
                    <a:alpha val="43137"/>
                  </a:srgbClr>
                </a:outerShdw>
              </a:effectLst>
            </a:endParaRPr>
          </a:p>
        </p:txBody>
      </p:sp>
      <p:cxnSp>
        <p:nvCxnSpPr>
          <p:cNvPr id="8" name="Straight Connector 7"/>
          <p:cNvCxnSpPr/>
          <p:nvPr/>
        </p:nvCxnSpPr>
        <p:spPr>
          <a:xfrm>
            <a:off x="7202652" y="1012091"/>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2652" y="233795"/>
            <a:ext cx="1200727" cy="74312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804" y="593183"/>
            <a:ext cx="5672372" cy="5798679"/>
          </a:xfrm>
          <a:prstGeom prst="rect">
            <a:avLst/>
          </a:prstGeom>
        </p:spPr>
      </p:pic>
    </p:spTree>
    <p:extLst>
      <p:ext uri="{BB962C8B-B14F-4D97-AF65-F5344CB8AC3E}">
        <p14:creationId xmlns:p14="http://schemas.microsoft.com/office/powerpoint/2010/main" val="950131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70000" contrast="-3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7258926" y="653567"/>
            <a:ext cx="3427798" cy="646331"/>
          </a:xfrm>
          <a:prstGeom prst="rect">
            <a:avLst/>
          </a:prstGeom>
          <a:noFill/>
        </p:spPr>
        <p:txBody>
          <a:bodyPr wrap="none" rtlCol="0">
            <a:spAutoFit/>
          </a:bodyPr>
          <a:lstStyle/>
          <a:p>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Parallel Bars</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8" name="TextBox 7"/>
          <p:cNvSpPr txBox="1"/>
          <p:nvPr/>
        </p:nvSpPr>
        <p:spPr>
          <a:xfrm>
            <a:off x="7287062" y="1354222"/>
            <a:ext cx="4490525" cy="400110"/>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Standard Size – As per FIG </a:t>
            </a:r>
            <a:r>
              <a:rPr lang="en-US" sz="2000" b="1" dirty="0" smtClean="0">
                <a:solidFill>
                  <a:schemeClr val="bg1"/>
                </a:solidFill>
                <a:effectLst>
                  <a:outerShdw blurRad="38100" dist="38100" dir="2700000" algn="tl">
                    <a:srgbClr val="000000">
                      <a:alpha val="43137"/>
                    </a:srgbClr>
                  </a:outerShdw>
                </a:effectLst>
              </a:rPr>
              <a:t>Specification</a:t>
            </a:r>
            <a:endParaRPr lang="en-IN" sz="2000"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7287062" y="1840921"/>
            <a:ext cx="4806059" cy="369332"/>
          </a:xfrm>
          <a:prstGeom prst="rect">
            <a:avLst/>
          </a:prstGeom>
          <a:noFill/>
        </p:spPr>
        <p:txBody>
          <a:bodyPr wrap="none" rtlCol="0">
            <a:spAutoFit/>
          </a:bodyPr>
          <a:lstStyle/>
          <a:p>
            <a:r>
              <a:rPr lang="en-IN" b="1" dirty="0" smtClean="0">
                <a:solidFill>
                  <a:srgbClr val="0070C0"/>
                </a:solidFill>
                <a:effectLst>
                  <a:outerShdw blurRad="38100" dist="38100" dir="2700000" algn="tl">
                    <a:srgbClr val="000000">
                      <a:alpha val="43137"/>
                    </a:srgbClr>
                  </a:outerShdw>
                </a:effectLst>
              </a:rPr>
              <a:t>FIG Specification Apparatus (</a:t>
            </a:r>
            <a:r>
              <a:rPr lang="en-IN" b="1" dirty="0" smtClean="0">
                <a:solidFill>
                  <a:schemeClr val="bg1"/>
                </a:solidFill>
                <a:effectLst>
                  <a:outerShdw blurRad="38100" dist="38100" dir="2700000" algn="tl">
                    <a:srgbClr val="000000">
                      <a:alpha val="43137"/>
                    </a:srgbClr>
                  </a:outerShdw>
                </a:effectLst>
              </a:rPr>
              <a:t>Competitive Model</a:t>
            </a:r>
            <a:r>
              <a:rPr lang="en-IN" b="1" dirty="0" smtClean="0">
                <a:solidFill>
                  <a:srgbClr val="0070C0"/>
                </a:solidFill>
                <a:effectLst>
                  <a:outerShdw blurRad="38100" dist="38100" dir="2700000" algn="tl">
                    <a:srgbClr val="000000">
                      <a:alpha val="43137"/>
                    </a:srgbClr>
                  </a:outerShdw>
                </a:effectLst>
              </a:rPr>
              <a:t>)</a:t>
            </a:r>
            <a:endParaRPr lang="en-IN" b="1" dirty="0">
              <a:solidFill>
                <a:srgbClr val="0070C0"/>
              </a:solidFill>
              <a:effectLst>
                <a:outerShdw blurRad="38100" dist="38100" dir="2700000" algn="tl">
                  <a:srgbClr val="000000">
                    <a:alpha val="43137"/>
                  </a:srgbClr>
                </a:outerShdw>
              </a:effectLst>
            </a:endParaRPr>
          </a:p>
        </p:txBody>
      </p:sp>
      <p:cxnSp>
        <p:nvCxnSpPr>
          <p:cNvPr id="10" name="Straight Connector 9"/>
          <p:cNvCxnSpPr/>
          <p:nvPr/>
        </p:nvCxnSpPr>
        <p:spPr>
          <a:xfrm>
            <a:off x="7343332" y="1307511"/>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2743" y="459526"/>
            <a:ext cx="1200727" cy="74312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028" y="731428"/>
            <a:ext cx="5272489" cy="6326987"/>
          </a:xfrm>
          <a:prstGeom prst="rect">
            <a:avLst/>
          </a:prstGeom>
        </p:spPr>
      </p:pic>
    </p:spTree>
    <p:extLst>
      <p:ext uri="{BB962C8B-B14F-4D97-AF65-F5344CB8AC3E}">
        <p14:creationId xmlns:p14="http://schemas.microsoft.com/office/powerpoint/2010/main" val="2037310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3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72284" y="827716"/>
            <a:ext cx="3796552" cy="646331"/>
          </a:xfrm>
          <a:prstGeom prst="rect">
            <a:avLst/>
          </a:prstGeom>
          <a:noFill/>
        </p:spPr>
        <p:txBody>
          <a:bodyPr wrap="none" rtlCol="0">
            <a:spAutoFit/>
          </a:bodyPr>
          <a:lstStyle/>
          <a:p>
            <a:r>
              <a:rPr lang="en-IN" sz="3600" dirty="0" smtClean="0">
                <a:solidFill>
                  <a:schemeClr val="bg1"/>
                </a:solidFill>
                <a:latin typeface="Arial Black" panose="020B0A04020102020204" pitchFamily="34" charset="0"/>
              </a:rPr>
              <a:t>Horizontal Bar</a:t>
            </a:r>
            <a:endParaRPr lang="en-IN" sz="3600" dirty="0">
              <a:solidFill>
                <a:schemeClr val="bg1"/>
              </a:solidFill>
              <a:latin typeface="Arial Black" panose="020B0A04020102020204" pitchFamily="34" charset="0"/>
            </a:endParaRPr>
          </a:p>
        </p:txBody>
      </p:sp>
      <p:sp>
        <p:nvSpPr>
          <p:cNvPr id="6" name="TextBox 5"/>
          <p:cNvSpPr txBox="1"/>
          <p:nvPr/>
        </p:nvSpPr>
        <p:spPr>
          <a:xfrm>
            <a:off x="7300420" y="1405987"/>
            <a:ext cx="4360681" cy="400110"/>
          </a:xfrm>
          <a:prstGeom prst="rect">
            <a:avLst/>
          </a:prstGeom>
          <a:noFill/>
        </p:spPr>
        <p:txBody>
          <a:bodyPr wrap="none" rtlCol="0">
            <a:spAutoFit/>
          </a:bodyPr>
          <a:lstStyle/>
          <a:p>
            <a:r>
              <a:rPr lang="en-US" sz="2000" b="1" dirty="0">
                <a:solidFill>
                  <a:schemeClr val="bg1"/>
                </a:solidFill>
              </a:rPr>
              <a:t>Standard Size – As per FIG </a:t>
            </a:r>
            <a:r>
              <a:rPr lang="en-US" sz="2000" b="1" dirty="0" smtClean="0">
                <a:solidFill>
                  <a:schemeClr val="bg1"/>
                </a:solidFill>
              </a:rPr>
              <a:t>Specification</a:t>
            </a:r>
            <a:endParaRPr lang="en-IN" sz="20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556"/>
            <a:ext cx="7362847" cy="5133860"/>
          </a:xfrm>
          <a:prstGeom prst="rect">
            <a:avLst/>
          </a:prstGeom>
        </p:spPr>
      </p:pic>
      <p:sp>
        <p:nvSpPr>
          <p:cNvPr id="8" name="TextBox 7"/>
          <p:cNvSpPr txBox="1"/>
          <p:nvPr/>
        </p:nvSpPr>
        <p:spPr>
          <a:xfrm>
            <a:off x="7288746" y="1816463"/>
            <a:ext cx="4806059" cy="369332"/>
          </a:xfrm>
          <a:prstGeom prst="rect">
            <a:avLst/>
          </a:prstGeom>
          <a:noFill/>
        </p:spPr>
        <p:txBody>
          <a:bodyPr wrap="none" rtlCol="0">
            <a:spAutoFit/>
          </a:bodyPr>
          <a:lstStyle/>
          <a:p>
            <a:r>
              <a:rPr lang="en-IN" b="1" dirty="0" smtClean="0">
                <a:solidFill>
                  <a:srgbClr val="0070C0"/>
                </a:solidFill>
                <a:effectLst>
                  <a:outerShdw blurRad="38100" dist="38100" dir="2700000" algn="tl">
                    <a:srgbClr val="000000">
                      <a:alpha val="43137"/>
                    </a:srgbClr>
                  </a:outerShdw>
                </a:effectLst>
              </a:rPr>
              <a:t>FIG Specification Apparatus (</a:t>
            </a:r>
            <a:r>
              <a:rPr lang="en-IN" b="1" dirty="0" smtClean="0">
                <a:solidFill>
                  <a:schemeClr val="bg1"/>
                </a:solidFill>
                <a:effectLst>
                  <a:outerShdw blurRad="38100" dist="38100" dir="2700000" algn="tl">
                    <a:srgbClr val="000000">
                      <a:alpha val="43137"/>
                    </a:srgbClr>
                  </a:outerShdw>
                </a:effectLst>
              </a:rPr>
              <a:t>Competitive Model</a:t>
            </a:r>
            <a:r>
              <a:rPr lang="en-IN" b="1" dirty="0" smtClean="0">
                <a:solidFill>
                  <a:srgbClr val="0070C0"/>
                </a:solidFill>
                <a:effectLst>
                  <a:outerShdw blurRad="38100" dist="38100" dir="2700000" algn="tl">
                    <a:srgbClr val="000000">
                      <a:alpha val="43137"/>
                    </a:srgbClr>
                  </a:outerShdw>
                </a:effectLst>
              </a:rPr>
              <a:t>)</a:t>
            </a:r>
            <a:endParaRPr lang="en-IN" b="1" dirty="0">
              <a:solidFill>
                <a:srgbClr val="0070C0"/>
              </a:solidFill>
              <a:effectLst>
                <a:outerShdw blurRad="38100" dist="38100" dir="2700000" algn="tl">
                  <a:srgbClr val="000000">
                    <a:alpha val="43137"/>
                  </a:srgbClr>
                </a:outerShdw>
              </a:effectLst>
            </a:endParaRPr>
          </a:p>
        </p:txBody>
      </p:sp>
      <p:cxnSp>
        <p:nvCxnSpPr>
          <p:cNvPr id="10" name="Straight Connector 9"/>
          <p:cNvCxnSpPr/>
          <p:nvPr/>
        </p:nvCxnSpPr>
        <p:spPr>
          <a:xfrm>
            <a:off x="7385536" y="1405987"/>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0196" y="165104"/>
            <a:ext cx="1200727" cy="743127"/>
          </a:xfrm>
          <a:prstGeom prst="rect">
            <a:avLst/>
          </a:prstGeom>
        </p:spPr>
      </p:pic>
    </p:spTree>
    <p:extLst>
      <p:ext uri="{BB962C8B-B14F-4D97-AF65-F5344CB8AC3E}">
        <p14:creationId xmlns:p14="http://schemas.microsoft.com/office/powerpoint/2010/main" val="447242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40325" y="689315"/>
            <a:ext cx="5544659" cy="646331"/>
          </a:xfrm>
          <a:prstGeom prst="rect">
            <a:avLst/>
          </a:prstGeom>
          <a:noFill/>
        </p:spPr>
        <p:txBody>
          <a:bodyPr wrap="none" rtlCol="0">
            <a:spAutoFit/>
          </a:bodyPr>
          <a:lstStyle/>
          <a:p>
            <a:r>
              <a:rPr lang="en-IN" sz="3600" dirty="0" smtClean="0">
                <a:solidFill>
                  <a:schemeClr val="bg1"/>
                </a:solidFill>
                <a:latin typeface="Arial Black" panose="020B0A04020102020204" pitchFamily="34" charset="0"/>
              </a:rPr>
              <a:t>Gymnastics Mattress</a:t>
            </a:r>
            <a:endParaRPr lang="en-IN" sz="3600" dirty="0">
              <a:solidFill>
                <a:schemeClr val="bg1"/>
              </a:solidFill>
              <a:latin typeface="Arial Black" panose="020B0A04020102020204" pitchFamily="34" charset="0"/>
            </a:endParaRPr>
          </a:p>
        </p:txBody>
      </p:sp>
      <p:sp>
        <p:nvSpPr>
          <p:cNvPr id="6" name="TextBox 5"/>
          <p:cNvSpPr txBox="1"/>
          <p:nvPr/>
        </p:nvSpPr>
        <p:spPr>
          <a:xfrm>
            <a:off x="340325" y="1405986"/>
            <a:ext cx="4528163" cy="646331"/>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Size: 6ft X 4ft X 50 mm with  </a:t>
            </a:r>
            <a:endParaRPr lang="en-US" b="1" dirty="0" smtClean="0">
              <a:solidFill>
                <a:schemeClr val="bg1"/>
              </a:solidFill>
              <a:effectLst>
                <a:outerShdw blurRad="38100" dist="38100" dir="2700000" algn="tl">
                  <a:srgbClr val="000000">
                    <a:alpha val="43137"/>
                  </a:srgbClr>
                </a:outerShdw>
              </a:effectLst>
            </a:endParaRPr>
          </a:p>
          <a:p>
            <a:r>
              <a:rPr lang="en-US" b="1" dirty="0" err="1" smtClean="0">
                <a:solidFill>
                  <a:schemeClr val="bg1"/>
                </a:solidFill>
                <a:effectLst>
                  <a:outerShdw blurRad="38100" dist="38100" dir="2700000" algn="tl">
                    <a:srgbClr val="000000">
                      <a:alpha val="43137"/>
                    </a:srgbClr>
                  </a:outerShdw>
                </a:effectLst>
              </a:rPr>
              <a:t>Hitlon</a:t>
            </a:r>
            <a:r>
              <a:rPr lang="en-US" b="1" dirty="0" smtClean="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Material &amp; Synthetic Cover (Washable</a:t>
            </a:r>
            <a:r>
              <a:rPr lang="en-US" b="1" dirty="0" smtClean="0">
                <a:solidFill>
                  <a:schemeClr val="bg1"/>
                </a:solidFill>
                <a:effectLst>
                  <a:outerShdw blurRad="38100" dist="38100" dir="2700000" algn="tl">
                    <a:srgbClr val="000000">
                      <a:alpha val="43137"/>
                    </a:srgbClr>
                  </a:outerShdw>
                </a:effectLst>
              </a:rPr>
              <a:t>)</a:t>
            </a:r>
            <a:endParaRPr lang="en-IN"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326257" y="4668654"/>
            <a:ext cx="5350567" cy="369332"/>
          </a:xfrm>
          <a:prstGeom prst="rect">
            <a:avLst/>
          </a:prstGeom>
          <a:noFill/>
        </p:spPr>
        <p:txBody>
          <a:bodyPr wrap="none" rtlCol="0">
            <a:spAutoFit/>
          </a:bodyPr>
          <a:lstStyle/>
          <a:p>
            <a:r>
              <a:rPr lang="en-US" b="1" dirty="0">
                <a:solidFill>
                  <a:schemeClr val="accent1"/>
                </a:solidFill>
                <a:effectLst>
                  <a:outerShdw blurRad="38100" dist="38100" dir="2700000" algn="tl">
                    <a:srgbClr val="000000">
                      <a:alpha val="43137"/>
                    </a:srgbClr>
                  </a:outerShdw>
                </a:effectLst>
              </a:rPr>
              <a:t>Allied Apparatus (For Training Purpose / Training Aids)</a:t>
            </a:r>
            <a:endParaRPr lang="en-IN" dirty="0">
              <a:solidFill>
                <a:schemeClr val="accent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493" y="-1374967"/>
            <a:ext cx="5561905" cy="5561905"/>
          </a:xfrm>
          <a:prstGeom prst="rect">
            <a:avLst/>
          </a:prstGeom>
        </p:spPr>
      </p:pic>
      <p:sp>
        <p:nvSpPr>
          <p:cNvPr id="10" name="Rectangle 9"/>
          <p:cNvSpPr/>
          <p:nvPr/>
        </p:nvSpPr>
        <p:spPr>
          <a:xfrm>
            <a:off x="326257" y="3300673"/>
            <a:ext cx="9042668" cy="646331"/>
          </a:xfrm>
          <a:prstGeom prst="rect">
            <a:avLst/>
          </a:prstGeom>
        </p:spPr>
        <p:txBody>
          <a:bodyPr wrap="none">
            <a:spAutoFit/>
          </a:bodyPr>
          <a:lstStyle/>
          <a:p>
            <a:r>
              <a:rPr lang="en-IN" sz="3600" dirty="0">
                <a:solidFill>
                  <a:schemeClr val="bg1"/>
                </a:solidFill>
                <a:latin typeface="Arial Black" panose="020B0A04020102020204" pitchFamily="34" charset="0"/>
              </a:rPr>
              <a:t>Gymnastics </a:t>
            </a:r>
            <a:r>
              <a:rPr lang="en-IN" sz="3600" dirty="0" smtClean="0">
                <a:solidFill>
                  <a:schemeClr val="bg1"/>
                </a:solidFill>
                <a:latin typeface="Arial Black" panose="020B0A04020102020204" pitchFamily="34" charset="0"/>
              </a:rPr>
              <a:t>Mattress (</a:t>
            </a:r>
            <a:r>
              <a:rPr lang="en-IN" sz="3600" dirty="0" smtClean="0">
                <a:solidFill>
                  <a:schemeClr val="accent1"/>
                </a:solidFill>
                <a:latin typeface="Arial Black" panose="020B0A04020102020204" pitchFamily="34" charset="0"/>
              </a:rPr>
              <a:t>Folding One</a:t>
            </a:r>
            <a:r>
              <a:rPr lang="en-IN" sz="3600" dirty="0" smtClean="0">
                <a:solidFill>
                  <a:schemeClr val="bg1"/>
                </a:solidFill>
                <a:latin typeface="Arial Black" panose="020B0A04020102020204" pitchFamily="34" charset="0"/>
              </a:rPr>
              <a:t>)</a:t>
            </a:r>
            <a:endParaRPr lang="en-IN" sz="3600" dirty="0">
              <a:solidFill>
                <a:schemeClr val="bg1"/>
              </a:solidFill>
              <a:latin typeface="Arial Black" panose="020B0A04020102020204" pitchFamily="34" charset="0"/>
            </a:endParaRPr>
          </a:p>
        </p:txBody>
      </p:sp>
      <p:sp>
        <p:nvSpPr>
          <p:cNvPr id="11" name="Rectangle 10"/>
          <p:cNvSpPr/>
          <p:nvPr/>
        </p:nvSpPr>
        <p:spPr>
          <a:xfrm>
            <a:off x="340325" y="4022323"/>
            <a:ext cx="6096000" cy="646331"/>
          </a:xfrm>
          <a:prstGeom prst="rect">
            <a:avLst/>
          </a:prstGeom>
        </p:spPr>
        <p:txBody>
          <a:bodyPr>
            <a:spAutoFit/>
          </a:bodyPr>
          <a:lstStyle/>
          <a:p>
            <a:r>
              <a:rPr lang="en-US" b="1" dirty="0">
                <a:solidFill>
                  <a:schemeClr val="bg1"/>
                </a:solidFill>
                <a:effectLst>
                  <a:outerShdw blurRad="38100" dist="38100" dir="2700000" algn="tl">
                    <a:srgbClr val="000000">
                      <a:alpha val="43137"/>
                    </a:srgbClr>
                  </a:outerShdw>
                </a:effectLst>
              </a:rPr>
              <a:t>Size: </a:t>
            </a:r>
            <a:r>
              <a:rPr lang="en-US" b="1" dirty="0" smtClean="0">
                <a:solidFill>
                  <a:schemeClr val="bg1"/>
                </a:solidFill>
                <a:effectLst>
                  <a:outerShdw blurRad="38100" dist="38100" dir="2700000" algn="tl">
                    <a:srgbClr val="000000">
                      <a:alpha val="43137"/>
                    </a:srgbClr>
                  </a:outerShdw>
                </a:effectLst>
              </a:rPr>
              <a:t>8ft </a:t>
            </a:r>
            <a:r>
              <a:rPr lang="en-US" b="1" dirty="0">
                <a:solidFill>
                  <a:schemeClr val="bg1"/>
                </a:solidFill>
                <a:effectLst>
                  <a:outerShdw blurRad="38100" dist="38100" dir="2700000" algn="tl">
                    <a:srgbClr val="000000">
                      <a:alpha val="43137"/>
                    </a:srgbClr>
                  </a:outerShdw>
                </a:effectLst>
              </a:rPr>
              <a:t>X 4ft X 50 mm with  </a:t>
            </a:r>
          </a:p>
          <a:p>
            <a:r>
              <a:rPr lang="en-US" b="1" dirty="0" err="1">
                <a:solidFill>
                  <a:schemeClr val="bg1"/>
                </a:solidFill>
                <a:effectLst>
                  <a:outerShdw blurRad="38100" dist="38100" dir="2700000" algn="tl">
                    <a:srgbClr val="000000">
                      <a:alpha val="43137"/>
                    </a:srgbClr>
                  </a:outerShdw>
                </a:effectLst>
              </a:rPr>
              <a:t>Hitlon</a:t>
            </a:r>
            <a:r>
              <a:rPr lang="en-US" b="1" dirty="0">
                <a:solidFill>
                  <a:schemeClr val="bg1"/>
                </a:solidFill>
                <a:effectLst>
                  <a:outerShdw blurRad="38100" dist="38100" dir="2700000" algn="tl">
                    <a:srgbClr val="000000">
                      <a:alpha val="43137"/>
                    </a:srgbClr>
                  </a:outerShdw>
                </a:effectLst>
              </a:rPr>
              <a:t> Material &amp; Synthetic Cover </a:t>
            </a:r>
            <a:r>
              <a:rPr lang="en-US" b="1" dirty="0" smtClean="0">
                <a:solidFill>
                  <a:schemeClr val="bg1"/>
                </a:solidFill>
                <a:effectLst>
                  <a:outerShdw blurRad="38100" dist="38100" dir="2700000" algn="tl">
                    <a:srgbClr val="000000">
                      <a:alpha val="43137"/>
                    </a:srgbClr>
                  </a:outerShdw>
                </a:effectLst>
              </a:rPr>
              <a:t>( Folding Washable</a:t>
            </a:r>
            <a:r>
              <a:rPr lang="en-US" b="1" dirty="0">
                <a:solidFill>
                  <a:schemeClr val="bg1"/>
                </a:solidFill>
                <a:effectLst>
                  <a:outerShdw blurRad="38100" dist="38100" dir="2700000" algn="tl">
                    <a:srgbClr val="000000">
                      <a:alpha val="43137"/>
                    </a:srgbClr>
                  </a:outerShdw>
                </a:effectLst>
              </a:rPr>
              <a:t>)</a:t>
            </a:r>
            <a:endParaRPr lang="en-IN"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340325" y="2094518"/>
            <a:ext cx="5350567" cy="369332"/>
          </a:xfrm>
          <a:prstGeom prst="rect">
            <a:avLst/>
          </a:prstGeom>
          <a:noFill/>
        </p:spPr>
        <p:txBody>
          <a:bodyPr wrap="none" rtlCol="0">
            <a:spAutoFit/>
          </a:bodyPr>
          <a:lstStyle/>
          <a:p>
            <a:r>
              <a:rPr lang="en-US" b="1" dirty="0">
                <a:solidFill>
                  <a:schemeClr val="accent1"/>
                </a:solidFill>
                <a:effectLst>
                  <a:outerShdw blurRad="38100" dist="38100" dir="2700000" algn="tl">
                    <a:srgbClr val="000000">
                      <a:alpha val="43137"/>
                    </a:srgbClr>
                  </a:outerShdw>
                </a:effectLst>
              </a:rPr>
              <a:t>Allied Apparatus (For Training Purpose / Training Aids)</a:t>
            </a:r>
            <a:endParaRPr lang="en-IN" dirty="0">
              <a:solidFill>
                <a:schemeClr val="accent1"/>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3776" y="4032227"/>
            <a:ext cx="3138622" cy="2728728"/>
          </a:xfrm>
          <a:prstGeom prst="rect">
            <a:avLst/>
          </a:prstGeom>
        </p:spPr>
      </p:pic>
      <p:cxnSp>
        <p:nvCxnSpPr>
          <p:cNvPr id="14" name="Straight Connector 13"/>
          <p:cNvCxnSpPr/>
          <p:nvPr/>
        </p:nvCxnSpPr>
        <p:spPr>
          <a:xfrm>
            <a:off x="419683" y="1405986"/>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9683" y="3986080"/>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927" y="5390304"/>
            <a:ext cx="1200727" cy="743127"/>
          </a:xfrm>
          <a:prstGeom prst="rect">
            <a:avLst/>
          </a:prstGeom>
        </p:spPr>
      </p:pic>
    </p:spTree>
    <p:extLst>
      <p:ext uri="{BB962C8B-B14F-4D97-AF65-F5344CB8AC3E}">
        <p14:creationId xmlns:p14="http://schemas.microsoft.com/office/powerpoint/2010/main" val="3756679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30000"/>
                    </a14:imgEffect>
                  </a14:imgLayer>
                </a14:imgProps>
              </a:ext>
              <a:ext uri="{28A0092B-C50C-407E-A947-70E740481C1C}">
                <a14:useLocalDpi xmlns:a14="http://schemas.microsoft.com/office/drawing/2010/main" val="0"/>
              </a:ext>
            </a:extLst>
          </a:blip>
          <a:stretch>
            <a:fillRect/>
          </a:stretch>
        </p:blipFill>
        <p:spPr>
          <a:xfrm>
            <a:off x="1" y="1"/>
            <a:ext cx="12192000" cy="6858000"/>
          </a:xfrm>
          <a:prstGeom prst="rect">
            <a:avLst/>
          </a:prstGeom>
        </p:spPr>
      </p:pic>
      <p:sp>
        <p:nvSpPr>
          <p:cNvPr id="5" name="TextBox 4"/>
          <p:cNvSpPr txBox="1"/>
          <p:nvPr/>
        </p:nvSpPr>
        <p:spPr>
          <a:xfrm>
            <a:off x="450166" y="633046"/>
            <a:ext cx="4314001" cy="646331"/>
          </a:xfrm>
          <a:prstGeom prst="rect">
            <a:avLst/>
          </a:prstGeom>
          <a:noFill/>
        </p:spPr>
        <p:txBody>
          <a:bodyPr wrap="none" rtlCol="0">
            <a:spAutoFit/>
          </a:bodyPr>
          <a:lstStyle/>
          <a:p>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Crash Mat (</a:t>
            </a:r>
            <a:r>
              <a:rPr lang="en-IN" sz="3600" dirty="0" smtClean="0">
                <a:solidFill>
                  <a:schemeClr val="accent1"/>
                </a:solidFill>
                <a:effectLst>
                  <a:outerShdw blurRad="38100" dist="38100" dir="2700000" algn="tl">
                    <a:srgbClr val="000000">
                      <a:alpha val="43137"/>
                    </a:srgbClr>
                  </a:outerShdw>
                </a:effectLst>
                <a:latin typeface="Arial Black" panose="020B0A04020102020204" pitchFamily="34" charset="0"/>
              </a:rPr>
              <a:t>Mini</a:t>
            </a:r>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492370" y="1279377"/>
            <a:ext cx="7404206" cy="830997"/>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rPr>
              <a:t>Size: 6 feet X 6 feet X 10 Inches Thickness in Size with Synthetic Cover (Washable)</a:t>
            </a:r>
            <a:endParaRPr lang="en-IN" sz="1600" dirty="0">
              <a:solidFill>
                <a:schemeClr val="bg1"/>
              </a:solidFill>
              <a:effectLst>
                <a:outerShdw blurRad="38100" dist="38100" dir="2700000" algn="tl">
                  <a:srgbClr val="000000">
                    <a:alpha val="43137"/>
                  </a:srgbClr>
                </a:outerShdw>
              </a:effectLst>
            </a:endParaRPr>
          </a:p>
          <a:p>
            <a:r>
              <a:rPr lang="en-US" sz="1600" b="1" dirty="0">
                <a:solidFill>
                  <a:schemeClr val="bg1"/>
                </a:solidFill>
                <a:effectLst>
                  <a:outerShdw blurRad="38100" dist="38100" dir="2700000" algn="tl">
                    <a:srgbClr val="000000">
                      <a:alpha val="43137"/>
                    </a:srgbClr>
                  </a:outerShdw>
                </a:effectLst>
              </a:rPr>
              <a:t>Great stability and Shock absorption. Cover Made of strong PVC coated Nylon fabric. </a:t>
            </a:r>
            <a:endParaRPr lang="en-US" sz="1600" b="1" dirty="0" smtClean="0">
              <a:solidFill>
                <a:schemeClr val="bg1"/>
              </a:solidFill>
              <a:effectLst>
                <a:outerShdw blurRad="38100" dist="38100" dir="2700000" algn="tl">
                  <a:srgbClr val="000000">
                    <a:alpha val="43137"/>
                  </a:srgbClr>
                </a:outerShdw>
              </a:effectLst>
            </a:endParaRPr>
          </a:p>
          <a:p>
            <a:r>
              <a:rPr lang="en-US" sz="1600" b="1" dirty="0" smtClean="0">
                <a:solidFill>
                  <a:schemeClr val="bg1"/>
                </a:solidFill>
                <a:effectLst>
                  <a:outerShdw blurRad="38100" dist="38100" dir="2700000" algn="tl">
                    <a:srgbClr val="000000">
                      <a:alpha val="43137"/>
                    </a:srgbClr>
                  </a:outerShdw>
                </a:effectLst>
              </a:rPr>
              <a:t>Two </a:t>
            </a:r>
            <a:r>
              <a:rPr lang="en-US" sz="1600" b="1" dirty="0">
                <a:solidFill>
                  <a:schemeClr val="bg1"/>
                </a:solidFill>
                <a:effectLst>
                  <a:outerShdw blurRad="38100" dist="38100" dir="2700000" algn="tl">
                    <a:srgbClr val="000000">
                      <a:alpha val="43137"/>
                    </a:srgbClr>
                  </a:outerShdw>
                </a:effectLst>
              </a:rPr>
              <a:t>Handles on both sides of the mat for easy carrying</a:t>
            </a:r>
            <a:endParaRPr lang="en-IN" sz="1600"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450166" y="3560857"/>
            <a:ext cx="6757556" cy="646331"/>
          </a:xfrm>
          <a:prstGeom prst="rect">
            <a:avLst/>
          </a:prstGeom>
          <a:noFill/>
        </p:spPr>
        <p:txBody>
          <a:bodyPr wrap="none" rtlCol="0">
            <a:spAutoFit/>
          </a:bodyPr>
          <a:lstStyle/>
          <a:p>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Crash Mat (</a:t>
            </a:r>
            <a:r>
              <a:rPr lang="en-IN" sz="3600" dirty="0" smtClean="0">
                <a:solidFill>
                  <a:schemeClr val="accent1"/>
                </a:solidFill>
                <a:effectLst>
                  <a:outerShdw blurRad="38100" dist="38100" dir="2700000" algn="tl">
                    <a:srgbClr val="000000">
                      <a:alpha val="43137"/>
                    </a:srgbClr>
                  </a:outerShdw>
                </a:effectLst>
                <a:latin typeface="Arial Black" panose="020B0A04020102020204" pitchFamily="34" charset="0"/>
              </a:rPr>
              <a:t>Standard Size</a:t>
            </a:r>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9" name="TextBox 8"/>
          <p:cNvSpPr txBox="1"/>
          <p:nvPr/>
        </p:nvSpPr>
        <p:spPr>
          <a:xfrm>
            <a:off x="492370" y="4207188"/>
            <a:ext cx="7507312" cy="830997"/>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rPr>
              <a:t>Size: 9 feet X 6 feet X 1ft Thickness in Size with Synthetic Cover (Washable)</a:t>
            </a:r>
            <a:endParaRPr lang="en-IN" sz="1600" dirty="0">
              <a:solidFill>
                <a:schemeClr val="bg1"/>
              </a:solidFill>
              <a:effectLst>
                <a:outerShdw blurRad="38100" dist="38100" dir="2700000" algn="tl">
                  <a:srgbClr val="000000">
                    <a:alpha val="43137"/>
                  </a:srgbClr>
                </a:outerShdw>
              </a:effectLst>
            </a:endParaRPr>
          </a:p>
          <a:p>
            <a:r>
              <a:rPr lang="en-US" sz="1600" b="1" dirty="0">
                <a:solidFill>
                  <a:schemeClr val="bg1"/>
                </a:solidFill>
                <a:effectLst>
                  <a:outerShdw blurRad="38100" dist="38100" dir="2700000" algn="tl">
                    <a:srgbClr val="000000">
                      <a:alpha val="43137"/>
                    </a:srgbClr>
                  </a:outerShdw>
                </a:effectLst>
              </a:rPr>
              <a:t>Great stability and Shock absorption. Cover Made of strong PVC coated Rexene Cover. </a:t>
            </a:r>
            <a:endParaRPr lang="en-US" sz="1600" b="1" dirty="0" smtClean="0">
              <a:solidFill>
                <a:schemeClr val="bg1"/>
              </a:solidFill>
              <a:effectLst>
                <a:outerShdw blurRad="38100" dist="38100" dir="2700000" algn="tl">
                  <a:srgbClr val="000000">
                    <a:alpha val="43137"/>
                  </a:srgbClr>
                </a:outerShdw>
              </a:effectLst>
            </a:endParaRPr>
          </a:p>
          <a:p>
            <a:r>
              <a:rPr lang="en-US" sz="1600" b="1" dirty="0" smtClean="0">
                <a:solidFill>
                  <a:schemeClr val="bg1"/>
                </a:solidFill>
                <a:effectLst>
                  <a:outerShdw blurRad="38100" dist="38100" dir="2700000" algn="tl">
                    <a:srgbClr val="000000">
                      <a:alpha val="43137"/>
                    </a:srgbClr>
                  </a:outerShdw>
                </a:effectLst>
              </a:rPr>
              <a:t>Two </a:t>
            </a:r>
            <a:r>
              <a:rPr lang="en-US" sz="1600" b="1" dirty="0">
                <a:solidFill>
                  <a:schemeClr val="bg1"/>
                </a:solidFill>
                <a:effectLst>
                  <a:outerShdw blurRad="38100" dist="38100" dir="2700000" algn="tl">
                    <a:srgbClr val="000000">
                      <a:alpha val="43137"/>
                    </a:srgbClr>
                  </a:outerShdw>
                </a:effectLst>
              </a:rPr>
              <a:t>Handles on both sides of the mat for easy carrying</a:t>
            </a:r>
            <a:endParaRPr lang="en-IN" sz="1600" dirty="0">
              <a:solidFill>
                <a:schemeClr val="bg1"/>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594" y="1054157"/>
            <a:ext cx="3885388" cy="180222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9682" y="3429001"/>
            <a:ext cx="4039547" cy="3349028"/>
          </a:xfrm>
          <a:prstGeom prst="rect">
            <a:avLst/>
          </a:prstGeom>
        </p:spPr>
      </p:pic>
      <p:cxnSp>
        <p:nvCxnSpPr>
          <p:cNvPr id="12" name="Straight Connector 11"/>
          <p:cNvCxnSpPr/>
          <p:nvPr/>
        </p:nvCxnSpPr>
        <p:spPr>
          <a:xfrm>
            <a:off x="562710" y="1279377"/>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2710" y="4207188"/>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8217" y="5560875"/>
            <a:ext cx="1200727" cy="743127"/>
          </a:xfrm>
          <a:prstGeom prst="rect">
            <a:avLst/>
          </a:prstGeom>
        </p:spPr>
      </p:pic>
    </p:spTree>
    <p:extLst>
      <p:ext uri="{BB962C8B-B14F-4D97-AF65-F5344CB8AC3E}">
        <p14:creationId xmlns:p14="http://schemas.microsoft.com/office/powerpoint/2010/main" val="15027866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30000"/>
                    </a14:imgEffect>
                  </a14:imgLayer>
                </a14:imgProps>
              </a:ext>
              <a:ext uri="{28A0092B-C50C-407E-A947-70E740481C1C}">
                <a14:useLocalDpi xmlns:a14="http://schemas.microsoft.com/office/drawing/2010/main" val="0"/>
              </a:ext>
            </a:extLst>
          </a:blip>
          <a:stretch>
            <a:fillRect/>
          </a:stretch>
        </p:blipFill>
        <p:spPr>
          <a:xfrm>
            <a:off x="1" y="1"/>
            <a:ext cx="12192000" cy="6858000"/>
          </a:xfrm>
          <a:prstGeom prst="rect">
            <a:avLst/>
          </a:prstGeom>
        </p:spPr>
      </p:pic>
      <p:sp>
        <p:nvSpPr>
          <p:cNvPr id="5" name="TextBox 4"/>
          <p:cNvSpPr txBox="1"/>
          <p:nvPr/>
        </p:nvSpPr>
        <p:spPr>
          <a:xfrm>
            <a:off x="225084" y="548638"/>
            <a:ext cx="8853257"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Trampoline (</a:t>
            </a:r>
            <a:r>
              <a:rPr lang="en-US" sz="3600" b="1" dirty="0">
                <a:solidFill>
                  <a:schemeClr val="accent1"/>
                </a:solidFill>
                <a:effectLst>
                  <a:outerShdw blurRad="38100" dist="38100" dir="2700000" algn="tl">
                    <a:srgbClr val="000000">
                      <a:alpha val="43137"/>
                    </a:srgbClr>
                  </a:outerShdw>
                </a:effectLst>
                <a:latin typeface="Arial Black" panose="020B0A04020102020204" pitchFamily="34" charset="0"/>
              </a:rPr>
              <a:t>For Practice Purpose</a:t>
            </a:r>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309489" y="1535163"/>
            <a:ext cx="5968622" cy="923330"/>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0.8 </a:t>
            </a:r>
            <a:r>
              <a:rPr lang="en-US" b="1" dirty="0" err="1">
                <a:solidFill>
                  <a:schemeClr val="bg1"/>
                </a:solidFill>
                <a:effectLst>
                  <a:outerShdw blurRad="38100" dist="38100" dir="2700000" algn="tl">
                    <a:srgbClr val="000000">
                      <a:alpha val="43137"/>
                    </a:srgbClr>
                  </a:outerShdw>
                </a:effectLst>
              </a:rPr>
              <a:t>mtr</a:t>
            </a:r>
            <a:r>
              <a:rPr lang="en-US" b="1" dirty="0">
                <a:solidFill>
                  <a:schemeClr val="bg1"/>
                </a:solidFill>
                <a:effectLst>
                  <a:outerShdw blurRad="38100" dist="38100" dir="2700000" algn="tl">
                    <a:srgbClr val="000000">
                      <a:alpha val="43137"/>
                    </a:srgbClr>
                  </a:outerShdw>
                </a:effectLst>
              </a:rPr>
              <a:t> X 0.8 </a:t>
            </a:r>
            <a:r>
              <a:rPr lang="en-US" b="1" dirty="0" err="1">
                <a:solidFill>
                  <a:schemeClr val="bg1"/>
                </a:solidFill>
                <a:effectLst>
                  <a:outerShdw blurRad="38100" dist="38100" dir="2700000" algn="tl">
                    <a:srgbClr val="000000">
                      <a:alpha val="43137"/>
                    </a:srgbClr>
                  </a:outerShdw>
                </a:effectLst>
              </a:rPr>
              <a:t>mtr</a:t>
            </a:r>
            <a:r>
              <a:rPr lang="en-US" b="1" dirty="0">
                <a:solidFill>
                  <a:schemeClr val="bg1"/>
                </a:solidFill>
                <a:effectLst>
                  <a:outerShdw blurRad="38100" dist="38100" dir="2700000" algn="tl">
                    <a:srgbClr val="000000">
                      <a:alpha val="43137"/>
                    </a:srgbClr>
                  </a:outerShdw>
                </a:effectLst>
              </a:rPr>
              <a:t> Square shape with four side power springs </a:t>
            </a:r>
            <a:endParaRPr lang="en-US"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covered </a:t>
            </a:r>
            <a:r>
              <a:rPr lang="en-US" b="1" dirty="0">
                <a:solidFill>
                  <a:schemeClr val="bg1"/>
                </a:solidFill>
                <a:effectLst>
                  <a:outerShdw blurRad="38100" dist="38100" dir="2700000" algn="tl">
                    <a:srgbClr val="000000">
                      <a:alpha val="43137"/>
                    </a:srgbClr>
                  </a:outerShdw>
                </a:effectLst>
              </a:rPr>
              <a:t>with foam &amp; </a:t>
            </a:r>
            <a:r>
              <a:rPr lang="en-US" b="1" dirty="0" err="1">
                <a:solidFill>
                  <a:schemeClr val="bg1"/>
                </a:solidFill>
                <a:effectLst>
                  <a:outerShdw blurRad="38100" dist="38100" dir="2700000" algn="tl">
                    <a:srgbClr val="000000">
                      <a:alpha val="43137"/>
                    </a:srgbClr>
                  </a:outerShdw>
                </a:effectLst>
              </a:rPr>
              <a:t>Hitlon</a:t>
            </a:r>
            <a:r>
              <a:rPr lang="en-US" b="1" dirty="0">
                <a:solidFill>
                  <a:schemeClr val="bg1"/>
                </a:solidFill>
                <a:effectLst>
                  <a:outerShdw blurRad="38100" dist="38100" dir="2700000" algn="tl">
                    <a:srgbClr val="000000">
                      <a:alpha val="43137"/>
                    </a:srgbClr>
                  </a:outerShdw>
                </a:effectLst>
              </a:rPr>
              <a:t> non slippery top, </a:t>
            </a:r>
            <a:endParaRPr lang="en-US"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Non </a:t>
            </a:r>
            <a:r>
              <a:rPr lang="en-US" b="1" dirty="0">
                <a:solidFill>
                  <a:schemeClr val="bg1"/>
                </a:solidFill>
                <a:effectLst>
                  <a:outerShdw blurRad="38100" dist="38100" dir="2700000" algn="tl">
                    <a:srgbClr val="000000">
                      <a:alpha val="43137"/>
                    </a:srgbClr>
                  </a:outerShdw>
                </a:effectLst>
              </a:rPr>
              <a:t>– Tearing Cover (Adjustable Height)</a:t>
            </a:r>
            <a:endParaRPr lang="en-IN"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4146" y="549576"/>
            <a:ext cx="5678820" cy="4261576"/>
          </a:xfrm>
          <a:prstGeom prst="rect">
            <a:avLst/>
          </a:prstGeom>
        </p:spPr>
      </p:pic>
      <p:sp>
        <p:nvSpPr>
          <p:cNvPr id="10" name="TextBox 9"/>
          <p:cNvSpPr txBox="1"/>
          <p:nvPr/>
        </p:nvSpPr>
        <p:spPr>
          <a:xfrm>
            <a:off x="7469945" y="4455891"/>
            <a:ext cx="4402039" cy="1200329"/>
          </a:xfrm>
          <a:prstGeom prst="rect">
            <a:avLst/>
          </a:prstGeom>
          <a:noFill/>
        </p:spPr>
        <p:txBody>
          <a:bodyPr wrap="none" rtlCol="0">
            <a:spAutoFit/>
          </a:bodyPr>
          <a:lstStyle/>
          <a:p>
            <a:pPr algn="r"/>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Cheese Mat</a:t>
            </a:r>
          </a:p>
          <a:p>
            <a:pPr algn="r"/>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a:t>
            </a:r>
            <a:r>
              <a:rPr lang="en-IN" sz="3600" dirty="0" smtClean="0">
                <a:solidFill>
                  <a:schemeClr val="accent1"/>
                </a:solidFill>
                <a:effectLst>
                  <a:outerShdw blurRad="38100" dist="38100" dir="2700000" algn="tl">
                    <a:srgbClr val="000000">
                      <a:alpha val="43137"/>
                    </a:srgbClr>
                  </a:outerShdw>
                </a:effectLst>
                <a:latin typeface="Arial Black" panose="020B0A04020102020204" pitchFamily="34" charset="0"/>
              </a:rPr>
              <a:t>Incline Support</a:t>
            </a:r>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3" name="TextBox 12"/>
          <p:cNvSpPr txBox="1"/>
          <p:nvPr/>
        </p:nvSpPr>
        <p:spPr>
          <a:xfrm>
            <a:off x="5597509" y="5850040"/>
            <a:ext cx="6274475" cy="646331"/>
          </a:xfrm>
          <a:prstGeom prst="rect">
            <a:avLst/>
          </a:prstGeom>
          <a:noFill/>
        </p:spPr>
        <p:txBody>
          <a:bodyPr wrap="none" rtlCol="0">
            <a:spAutoFit/>
          </a:bodyPr>
          <a:lstStyle/>
          <a:p>
            <a:pPr algn="r"/>
            <a:r>
              <a:rPr lang="en-US" b="1" dirty="0">
                <a:solidFill>
                  <a:schemeClr val="bg1"/>
                </a:solidFill>
              </a:rPr>
              <a:t>Allied equipment/ like Spring Board Shape- Incline Support</a:t>
            </a:r>
            <a:endParaRPr lang="en-IN" dirty="0">
              <a:solidFill>
                <a:schemeClr val="bg1"/>
              </a:solidFill>
            </a:endParaRPr>
          </a:p>
          <a:p>
            <a:pPr algn="r"/>
            <a:r>
              <a:rPr lang="en-US" b="1" dirty="0">
                <a:solidFill>
                  <a:schemeClr val="bg1"/>
                </a:solidFill>
              </a:rPr>
              <a:t>Covered with Non tearing PVC Coated Rexene Cover (Washable)</a:t>
            </a:r>
            <a:endParaRPr lang="en-IN" dirty="0">
              <a:solidFill>
                <a:schemeClr val="bg1"/>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153" y="2387660"/>
            <a:ext cx="5336789" cy="5336789"/>
          </a:xfrm>
          <a:prstGeom prst="rect">
            <a:avLst/>
          </a:prstGeom>
        </p:spPr>
      </p:pic>
      <p:cxnSp>
        <p:nvCxnSpPr>
          <p:cNvPr id="15" name="Straight Connector 14"/>
          <p:cNvCxnSpPr/>
          <p:nvPr/>
        </p:nvCxnSpPr>
        <p:spPr>
          <a:xfrm>
            <a:off x="391547" y="1405986"/>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29972" y="5753912"/>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1861" y="451842"/>
            <a:ext cx="1200727" cy="743127"/>
          </a:xfrm>
          <a:prstGeom prst="rect">
            <a:avLst/>
          </a:prstGeom>
        </p:spPr>
      </p:pic>
    </p:spTree>
    <p:extLst>
      <p:ext uri="{BB962C8B-B14F-4D97-AF65-F5344CB8AC3E}">
        <p14:creationId xmlns:p14="http://schemas.microsoft.com/office/powerpoint/2010/main" val="37051857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75000" contrast="-50000"/>
                    </a14:imgEffect>
                  </a14:imgLayer>
                </a14:imgProps>
              </a:ext>
              <a:ext uri="{28A0092B-C50C-407E-A947-70E740481C1C}">
                <a14:useLocalDpi xmlns:a14="http://schemas.microsoft.com/office/drawing/2010/main" val="0"/>
              </a:ext>
            </a:extLst>
          </a:blip>
          <a:stretch>
            <a:fillRect/>
          </a:stretch>
        </p:blipFill>
        <p:spPr>
          <a:xfrm>
            <a:off x="1" y="38637"/>
            <a:ext cx="12192000" cy="6858000"/>
          </a:xfrm>
          <a:prstGeom prst="rect">
            <a:avLst/>
          </a:prstGeom>
        </p:spPr>
      </p:pic>
      <p:sp>
        <p:nvSpPr>
          <p:cNvPr id="5" name="TextBox 4"/>
          <p:cNvSpPr txBox="1"/>
          <p:nvPr/>
        </p:nvSpPr>
        <p:spPr>
          <a:xfrm>
            <a:off x="8890781" y="590843"/>
            <a:ext cx="2765437"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Baby Bars</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6638049" y="1321582"/>
            <a:ext cx="5018169" cy="646331"/>
          </a:xfrm>
          <a:prstGeom prst="rect">
            <a:avLst/>
          </a:prstGeom>
          <a:noFill/>
        </p:spPr>
        <p:txBody>
          <a:bodyPr wrap="none" rtlCol="0">
            <a:spAutoFit/>
          </a:bodyPr>
          <a:lstStyle/>
          <a:p>
            <a:pPr algn="r"/>
            <a:r>
              <a:rPr lang="en-US" b="1" dirty="0">
                <a:solidFill>
                  <a:schemeClr val="bg1"/>
                </a:solidFill>
                <a:effectLst>
                  <a:outerShdw blurRad="38100" dist="38100" dir="2700000" algn="tl">
                    <a:srgbClr val="000000">
                      <a:alpha val="43137"/>
                    </a:srgbClr>
                  </a:outerShdw>
                </a:effectLst>
              </a:rPr>
              <a:t>Ground Parallel Bars (Width Adjustable)</a:t>
            </a:r>
            <a:endParaRPr lang="en-IN" dirty="0">
              <a:solidFill>
                <a:schemeClr val="bg1"/>
              </a:solidFill>
              <a:effectLst>
                <a:outerShdw blurRad="38100" dist="38100" dir="2700000" algn="tl">
                  <a:srgbClr val="000000">
                    <a:alpha val="43137"/>
                  </a:srgbClr>
                </a:outerShdw>
              </a:effectLst>
            </a:endParaRPr>
          </a:p>
          <a:p>
            <a:pPr algn="r"/>
            <a:r>
              <a:rPr lang="en-US" b="1" dirty="0">
                <a:solidFill>
                  <a:schemeClr val="accent1"/>
                </a:solidFill>
                <a:effectLst>
                  <a:outerShdw blurRad="38100" dist="38100" dir="2700000" algn="tl">
                    <a:srgbClr val="000000">
                      <a:alpha val="43137"/>
                    </a:srgbClr>
                  </a:outerShdw>
                </a:effectLst>
              </a:rPr>
              <a:t>Made up of Metals with triangular surface support</a:t>
            </a:r>
            <a:endParaRPr lang="en-IN" dirty="0">
              <a:solidFill>
                <a:schemeClr val="accent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73" y="337625"/>
            <a:ext cx="3465343" cy="337631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34912">
            <a:off x="3241392" y="363413"/>
            <a:ext cx="3465343" cy="3376312"/>
          </a:xfrm>
          <a:prstGeom prst="rect">
            <a:avLst/>
          </a:prstGeom>
        </p:spPr>
      </p:pic>
      <p:cxnSp>
        <p:nvCxnSpPr>
          <p:cNvPr id="10" name="Straight Connector 9"/>
          <p:cNvCxnSpPr/>
          <p:nvPr/>
        </p:nvCxnSpPr>
        <p:spPr>
          <a:xfrm>
            <a:off x="7005700" y="1307511"/>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331" y="4335790"/>
            <a:ext cx="5903732" cy="646331"/>
          </a:xfrm>
          <a:prstGeom prst="rect">
            <a:avLst/>
          </a:prstGeom>
          <a:noFill/>
        </p:spPr>
        <p:txBody>
          <a:bodyPr wrap="none" rtlCol="0">
            <a:spAutoFit/>
          </a:bodyPr>
          <a:lstStyle/>
          <a:p>
            <a:r>
              <a:rPr lang="en-US"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Cylindrical Foam </a:t>
            </a:r>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Drum</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2" name="TextBox 11"/>
          <p:cNvSpPr txBox="1"/>
          <p:nvPr/>
        </p:nvSpPr>
        <p:spPr>
          <a:xfrm>
            <a:off x="330603" y="5173791"/>
            <a:ext cx="5697072" cy="646331"/>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Allied Apparatus - Drum Foam With </a:t>
            </a:r>
            <a:r>
              <a:rPr lang="en-US" b="1" dirty="0" err="1">
                <a:solidFill>
                  <a:schemeClr val="bg1"/>
                </a:solidFill>
                <a:effectLst>
                  <a:outerShdw blurRad="38100" dist="38100" dir="2700000" algn="tl">
                    <a:srgbClr val="000000">
                      <a:alpha val="43137"/>
                    </a:srgbClr>
                  </a:outerShdw>
                </a:effectLst>
              </a:rPr>
              <a:t>hitlon</a:t>
            </a:r>
            <a:r>
              <a:rPr lang="en-US" b="1" dirty="0">
                <a:solidFill>
                  <a:schemeClr val="bg1"/>
                </a:solidFill>
                <a:effectLst>
                  <a:outerShdw blurRad="38100" dist="38100" dir="2700000" algn="tl">
                    <a:srgbClr val="000000">
                      <a:alpha val="43137"/>
                    </a:srgbClr>
                  </a:outerShdw>
                </a:effectLst>
              </a:rPr>
              <a:t> synthetic cover</a:t>
            </a:r>
            <a:endParaRPr lang="en-IN" dirty="0">
              <a:solidFill>
                <a:schemeClr val="bg1"/>
              </a:solidFill>
              <a:effectLst>
                <a:outerShdw blurRad="38100" dist="38100" dir="2700000" algn="tl">
                  <a:srgbClr val="000000">
                    <a:alpha val="43137"/>
                  </a:srgbClr>
                </a:outerShdw>
              </a:effectLst>
            </a:endParaRPr>
          </a:p>
          <a:p>
            <a:r>
              <a:rPr lang="en-US" b="1" dirty="0">
                <a:solidFill>
                  <a:schemeClr val="accent1"/>
                </a:solidFill>
                <a:effectLst>
                  <a:outerShdw blurRad="38100" dist="38100" dir="2700000" algn="tl">
                    <a:srgbClr val="000000">
                      <a:alpha val="43137"/>
                    </a:srgbClr>
                  </a:outerShdw>
                </a:effectLst>
              </a:rPr>
              <a:t>Cylindrical shape ( Gymnastics Training Aid)</a:t>
            </a:r>
            <a:endParaRPr lang="en-IN" dirty="0">
              <a:solidFill>
                <a:schemeClr val="accent1"/>
              </a:solidFill>
              <a:effectLst>
                <a:outerShdw blurRad="38100" dist="38100" dir="2700000" algn="tl">
                  <a:srgbClr val="000000">
                    <a:alpha val="43137"/>
                  </a:srgbClr>
                </a:outerShdw>
              </a:effectLst>
            </a:endParaRPr>
          </a:p>
        </p:txBody>
      </p:sp>
      <p:cxnSp>
        <p:nvCxnSpPr>
          <p:cNvPr id="14" name="Straight Connector 13"/>
          <p:cNvCxnSpPr/>
          <p:nvPr/>
        </p:nvCxnSpPr>
        <p:spPr>
          <a:xfrm>
            <a:off x="412651" y="5035264"/>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2974" y="442610"/>
            <a:ext cx="1200727" cy="743127"/>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6253" t="783" r="54357" b="25505"/>
          <a:stretch/>
        </p:blipFill>
        <p:spPr>
          <a:xfrm>
            <a:off x="6797407" y="2085032"/>
            <a:ext cx="4175393" cy="4668847"/>
          </a:xfrm>
          <a:prstGeom prst="rect">
            <a:avLst/>
          </a:prstGeom>
        </p:spPr>
      </p:pic>
    </p:spTree>
    <p:extLst>
      <p:ext uri="{BB962C8B-B14F-4D97-AF65-F5344CB8AC3E}">
        <p14:creationId xmlns:p14="http://schemas.microsoft.com/office/powerpoint/2010/main" val="2974594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79"/>
            <a:ext cx="12192000" cy="6858000"/>
          </a:xfrm>
          <a:prstGeom prst="rect">
            <a:avLst/>
          </a:prstGeom>
        </p:spPr>
      </p:pic>
      <p:sp>
        <p:nvSpPr>
          <p:cNvPr id="2" name="TextBox 1"/>
          <p:cNvSpPr txBox="1"/>
          <p:nvPr/>
        </p:nvSpPr>
        <p:spPr>
          <a:xfrm>
            <a:off x="566671" y="347730"/>
            <a:ext cx="3453446" cy="646331"/>
          </a:xfrm>
          <a:prstGeom prst="rect">
            <a:avLst/>
          </a:prstGeom>
          <a:noFill/>
        </p:spPr>
        <p:txBody>
          <a:bodyPr wrap="none" rtlCol="0">
            <a:spAutoFit/>
          </a:bodyPr>
          <a:lstStyle/>
          <a:p>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Spring Board</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3" name="TextBox 2"/>
          <p:cNvSpPr txBox="1"/>
          <p:nvPr/>
        </p:nvSpPr>
        <p:spPr>
          <a:xfrm>
            <a:off x="566671" y="1045577"/>
            <a:ext cx="6037487" cy="646331"/>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Arena Wooden spring board, covered with the non-tearing &amp; </a:t>
            </a:r>
            <a:endParaRPr lang="en-US"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non </a:t>
            </a:r>
            <a:r>
              <a:rPr lang="en-US" b="1" dirty="0">
                <a:solidFill>
                  <a:schemeClr val="bg1"/>
                </a:solidFill>
                <a:effectLst>
                  <a:outerShdw blurRad="38100" dist="38100" dir="2700000" algn="tl">
                    <a:srgbClr val="000000">
                      <a:alpha val="43137"/>
                    </a:srgbClr>
                  </a:outerShdw>
                </a:effectLst>
              </a:rPr>
              <a:t>slippery cushion with five heavy duty iron Springs.</a:t>
            </a:r>
            <a:endParaRPr lang="en-IN"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566671" y="2959077"/>
            <a:ext cx="580837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Balancing Beam </a:t>
            </a:r>
            <a:r>
              <a:rPr lang="en-US"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a:t>
            </a:r>
            <a:r>
              <a:rPr lang="en-IN" sz="3600" dirty="0">
                <a:solidFill>
                  <a:schemeClr val="bg1"/>
                </a:solidFill>
                <a:effectLst>
                  <a:outerShdw blurRad="38100" dist="38100" dir="2700000" algn="tl">
                    <a:srgbClr val="000000">
                      <a:alpha val="43137"/>
                    </a:srgbClr>
                  </a:outerShdw>
                </a:effectLst>
                <a:latin typeface="Arial Black" panose="020B0A04020102020204" pitchFamily="34" charset="0"/>
              </a:rPr>
              <a:t> </a:t>
            </a:r>
            <a:endPar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endParaRPr>
          </a:p>
          <a:p>
            <a:r>
              <a:rPr lang="en-US"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For </a:t>
            </a:r>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Training Purpose</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566671" y="4153418"/>
            <a:ext cx="6877318" cy="369332"/>
          </a:xfrm>
          <a:prstGeom prst="rect">
            <a:avLst/>
          </a:prstGeom>
          <a:noFill/>
        </p:spPr>
        <p:txBody>
          <a:bodyPr wrap="square" rtlCol="0">
            <a:spAutoFit/>
          </a:bodyPr>
          <a:lstStyle/>
          <a:p>
            <a:r>
              <a:rPr lang="en-US" b="1" dirty="0">
                <a:solidFill>
                  <a:schemeClr val="bg1"/>
                </a:solidFill>
              </a:rPr>
              <a:t>Training Purpose – Height 1 feet X 10 feet in length. </a:t>
            </a:r>
            <a:r>
              <a:rPr lang="en-IN" dirty="0">
                <a:solidFill>
                  <a:schemeClr val="bg1"/>
                </a:solidFill>
              </a:rPr>
              <a:t> </a:t>
            </a:r>
            <a:r>
              <a:rPr lang="en-US" b="1" dirty="0" smtClean="0">
                <a:solidFill>
                  <a:schemeClr val="bg1"/>
                </a:solidFill>
              </a:rPr>
              <a:t>Allied </a:t>
            </a:r>
            <a:r>
              <a:rPr lang="en-US" b="1" dirty="0">
                <a:solidFill>
                  <a:schemeClr val="bg1"/>
                </a:solidFill>
              </a:rPr>
              <a:t>Apparatus</a:t>
            </a:r>
            <a:endParaRPr lang="en-IN"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345" y="670895"/>
            <a:ext cx="5004565" cy="221535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606" y="2437168"/>
            <a:ext cx="5749745" cy="5749745"/>
          </a:xfrm>
          <a:prstGeom prst="rect">
            <a:avLst/>
          </a:prstGeom>
        </p:spPr>
      </p:pic>
      <p:cxnSp>
        <p:nvCxnSpPr>
          <p:cNvPr id="10" name="Straight Connector 9"/>
          <p:cNvCxnSpPr/>
          <p:nvPr/>
        </p:nvCxnSpPr>
        <p:spPr>
          <a:xfrm>
            <a:off x="670228" y="1019819"/>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7349" y="4153043"/>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5624" y="1915425"/>
            <a:ext cx="1200727" cy="743127"/>
          </a:xfrm>
          <a:prstGeom prst="rect">
            <a:avLst/>
          </a:prstGeom>
        </p:spPr>
      </p:pic>
    </p:spTree>
    <p:extLst>
      <p:ext uri="{BB962C8B-B14F-4D97-AF65-F5344CB8AC3E}">
        <p14:creationId xmlns:p14="http://schemas.microsoft.com/office/powerpoint/2010/main" val="492168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30000"/>
                    </a14:imgEffect>
                  </a14:imgLayer>
                </a14:imgProps>
              </a:ext>
              <a:ext uri="{28A0092B-C50C-407E-A947-70E740481C1C}">
                <a14:useLocalDpi xmlns:a14="http://schemas.microsoft.com/office/drawing/2010/main" val="0"/>
              </a:ext>
            </a:extLst>
          </a:blip>
          <a:stretch>
            <a:fillRect/>
          </a:stretch>
        </p:blipFill>
        <p:spPr>
          <a:xfrm>
            <a:off x="1" y="1"/>
            <a:ext cx="12192000" cy="6858000"/>
          </a:xfrm>
          <a:prstGeom prst="rect">
            <a:avLst/>
          </a:prstGeom>
        </p:spPr>
      </p:pic>
      <p:sp>
        <p:nvSpPr>
          <p:cNvPr id="5" name="TextBox 4"/>
          <p:cNvSpPr txBox="1"/>
          <p:nvPr/>
        </p:nvSpPr>
        <p:spPr>
          <a:xfrm>
            <a:off x="154546" y="1014367"/>
            <a:ext cx="10032643" cy="1200329"/>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Ground Level Balancing </a:t>
            </a:r>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Beam </a:t>
            </a:r>
            <a:r>
              <a:rPr lang="en-US"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(Foam) –</a:t>
            </a:r>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 </a:t>
            </a:r>
          </a:p>
          <a:p>
            <a:r>
              <a:rPr lang="en-US"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For </a:t>
            </a:r>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Training Purpose</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862" y="556294"/>
            <a:ext cx="5581650" cy="4057650"/>
          </a:xfrm>
          <a:prstGeom prst="rect">
            <a:avLst/>
          </a:prstGeom>
        </p:spPr>
      </p:pic>
      <p:sp>
        <p:nvSpPr>
          <p:cNvPr id="7" name="TextBox 6"/>
          <p:cNvSpPr txBox="1"/>
          <p:nvPr/>
        </p:nvSpPr>
        <p:spPr>
          <a:xfrm>
            <a:off x="154546" y="4309212"/>
            <a:ext cx="10032643" cy="1200329"/>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Ground Level Balancing Beam –</a:t>
            </a:r>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 </a:t>
            </a:r>
          </a:p>
          <a:p>
            <a:r>
              <a:rPr lang="en-US"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For </a:t>
            </a:r>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Training Purpose</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8552" y="1815922"/>
            <a:ext cx="6811362" cy="681136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61" y="243342"/>
            <a:ext cx="1200727" cy="743127"/>
          </a:xfrm>
          <a:prstGeom prst="rect">
            <a:avLst/>
          </a:prstGeom>
        </p:spPr>
      </p:pic>
      <p:cxnSp>
        <p:nvCxnSpPr>
          <p:cNvPr id="10" name="Straight Connector 9"/>
          <p:cNvCxnSpPr/>
          <p:nvPr/>
        </p:nvCxnSpPr>
        <p:spPr>
          <a:xfrm>
            <a:off x="283861" y="2311364"/>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3861" y="5606209"/>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13775" y="2339263"/>
            <a:ext cx="6096000" cy="646331"/>
          </a:xfrm>
          <a:prstGeom prst="rect">
            <a:avLst/>
          </a:prstGeom>
        </p:spPr>
        <p:txBody>
          <a:bodyPr>
            <a:spAutoFit/>
          </a:bodyPr>
          <a:lstStyle/>
          <a:p>
            <a:r>
              <a:rPr lang="en-US"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Basics Skills improvements – Size base 8 Inches, Height </a:t>
            </a:r>
            <a:r>
              <a:rPr lang="en-US"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6 Inches </a:t>
            </a:r>
            <a:r>
              <a:rPr lang="en-US"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&amp; top 6 Inches 9 feet in length</a:t>
            </a:r>
            <a:endParaRPr lang="en-IN" dirty="0"/>
          </a:p>
        </p:txBody>
      </p:sp>
      <p:sp>
        <p:nvSpPr>
          <p:cNvPr id="15" name="Rectangle 14"/>
          <p:cNvSpPr/>
          <p:nvPr/>
        </p:nvSpPr>
        <p:spPr>
          <a:xfrm>
            <a:off x="208968" y="5660880"/>
            <a:ext cx="6096000" cy="829971"/>
          </a:xfrm>
          <a:prstGeom prst="rect">
            <a:avLst/>
          </a:prstGeom>
        </p:spPr>
        <p:txBody>
          <a:bodyPr>
            <a:spAutoFit/>
          </a:bodyPr>
          <a:lstStyle/>
          <a:p>
            <a:pPr>
              <a:lnSpc>
                <a:spcPct val="120000"/>
              </a:lnSpc>
              <a:spcAft>
                <a:spcPts val="1000"/>
              </a:spcAft>
            </a:pPr>
            <a:r>
              <a:rPr lang="en-US"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Training Purpose – Width </a:t>
            </a:r>
            <a:r>
              <a:rPr lang="en-US"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4 inches X </a:t>
            </a:r>
            <a:r>
              <a:rPr lang="en-US"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9 feet in length. </a:t>
            </a:r>
            <a:endParaRPr lang="en-IN"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Allied Apparatus</a:t>
            </a:r>
            <a:endParaRPr lang="en-IN" dirty="0"/>
          </a:p>
        </p:txBody>
      </p:sp>
    </p:spTree>
    <p:extLst>
      <p:ext uri="{BB962C8B-B14F-4D97-AF65-F5344CB8AC3E}">
        <p14:creationId xmlns:p14="http://schemas.microsoft.com/office/powerpoint/2010/main" val="39774479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75000" contrast="-50000"/>
                    </a14:imgEffect>
                  </a14:imgLayer>
                </a14:imgProps>
              </a:ext>
              <a:ext uri="{28A0092B-C50C-407E-A947-70E740481C1C}">
                <a14:useLocalDpi xmlns:a14="http://schemas.microsoft.com/office/drawing/2010/main" val="0"/>
              </a:ext>
            </a:extLst>
          </a:blip>
          <a:stretch>
            <a:fillRect/>
          </a:stretch>
        </p:blipFill>
        <p:spPr>
          <a:xfrm>
            <a:off x="1" y="38637"/>
            <a:ext cx="12192000" cy="6858000"/>
          </a:xfrm>
          <a:prstGeom prst="rect">
            <a:avLst/>
          </a:prstGeom>
        </p:spPr>
      </p:pic>
      <p:sp>
        <p:nvSpPr>
          <p:cNvPr id="5" name="TextBox 4"/>
          <p:cNvSpPr txBox="1"/>
          <p:nvPr/>
        </p:nvSpPr>
        <p:spPr>
          <a:xfrm>
            <a:off x="566671" y="347730"/>
            <a:ext cx="3664914" cy="646331"/>
          </a:xfrm>
          <a:prstGeom prst="rect">
            <a:avLst/>
          </a:prstGeom>
          <a:noFill/>
        </p:spPr>
        <p:txBody>
          <a:bodyPr wrap="none" rtlCol="0">
            <a:spAutoFit/>
          </a:bodyPr>
          <a:lstStyle/>
          <a:p>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Bench Beam -</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566671" y="994061"/>
            <a:ext cx="6877318" cy="369332"/>
          </a:xfrm>
          <a:prstGeom prst="rect">
            <a:avLst/>
          </a:prstGeom>
          <a:noFill/>
        </p:spPr>
        <p:txBody>
          <a:bodyPr wrap="square" rtlCol="0">
            <a:spAutoFit/>
          </a:bodyPr>
          <a:lstStyle/>
          <a:p>
            <a:r>
              <a:rPr lang="en-US" b="1" dirty="0">
                <a:solidFill>
                  <a:schemeClr val="bg1"/>
                </a:solidFill>
              </a:rPr>
              <a:t>Training Purpose – Height 1 feet X 9</a:t>
            </a:r>
            <a:r>
              <a:rPr lang="en-US" b="1" dirty="0" smtClean="0">
                <a:solidFill>
                  <a:schemeClr val="bg1"/>
                </a:solidFill>
              </a:rPr>
              <a:t> </a:t>
            </a:r>
            <a:r>
              <a:rPr lang="en-US" b="1" dirty="0">
                <a:solidFill>
                  <a:schemeClr val="bg1"/>
                </a:solidFill>
              </a:rPr>
              <a:t>feet in length. </a:t>
            </a:r>
            <a:r>
              <a:rPr lang="en-IN" dirty="0">
                <a:solidFill>
                  <a:schemeClr val="bg1"/>
                </a:solidFill>
              </a:rPr>
              <a:t> </a:t>
            </a:r>
            <a:r>
              <a:rPr lang="en-US" b="1" dirty="0" smtClean="0">
                <a:solidFill>
                  <a:schemeClr val="bg1"/>
                </a:solidFill>
              </a:rPr>
              <a:t>Allied </a:t>
            </a:r>
            <a:r>
              <a:rPr lang="en-US" b="1" dirty="0">
                <a:solidFill>
                  <a:schemeClr val="bg1"/>
                </a:solidFill>
              </a:rPr>
              <a:t>Apparatus</a:t>
            </a:r>
            <a:endParaRPr lang="en-IN"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498" y="670895"/>
            <a:ext cx="6267550" cy="2767056"/>
          </a:xfrm>
          <a:prstGeom prst="rect">
            <a:avLst/>
          </a:prstGeom>
        </p:spPr>
      </p:pic>
      <p:sp>
        <p:nvSpPr>
          <p:cNvPr id="8" name="TextBox 7"/>
          <p:cNvSpPr txBox="1"/>
          <p:nvPr/>
        </p:nvSpPr>
        <p:spPr>
          <a:xfrm>
            <a:off x="566671" y="4260761"/>
            <a:ext cx="5728684" cy="646331"/>
          </a:xfrm>
          <a:prstGeom prst="rect">
            <a:avLst/>
          </a:prstGeom>
          <a:noFill/>
        </p:spPr>
        <p:txBody>
          <a:bodyPr wrap="none" rtlCol="0">
            <a:spAutoFit/>
          </a:bodyPr>
          <a:lstStyle/>
          <a:p>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Baby Bars (</a:t>
            </a:r>
            <a:r>
              <a:rPr lang="en-IN" sz="3600" dirty="0" smtClean="0">
                <a:solidFill>
                  <a:schemeClr val="accent1"/>
                </a:solidFill>
                <a:effectLst>
                  <a:outerShdw blurRad="38100" dist="38100" dir="2700000" algn="tl">
                    <a:srgbClr val="000000">
                      <a:alpha val="43137"/>
                    </a:srgbClr>
                  </a:outerShdw>
                </a:effectLst>
                <a:latin typeface="Arial Black" panose="020B0A04020102020204" pitchFamily="34" charset="0"/>
              </a:rPr>
              <a:t>Wooden</a:t>
            </a:r>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 - </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9" name="TextBox 8"/>
          <p:cNvSpPr txBox="1"/>
          <p:nvPr/>
        </p:nvSpPr>
        <p:spPr>
          <a:xfrm>
            <a:off x="735627" y="4956358"/>
            <a:ext cx="4849213" cy="646331"/>
          </a:xfrm>
          <a:prstGeom prst="rect">
            <a:avLst/>
          </a:prstGeom>
          <a:noFill/>
        </p:spPr>
        <p:txBody>
          <a:bodyPr wrap="none" rtlCol="0">
            <a:spAutoFit/>
          </a:bodyPr>
          <a:lstStyle/>
          <a:p>
            <a:pPr algn="r"/>
            <a:r>
              <a:rPr lang="en-US" b="1" dirty="0">
                <a:solidFill>
                  <a:schemeClr val="bg1"/>
                </a:solidFill>
                <a:effectLst>
                  <a:outerShdw blurRad="38100" dist="38100" dir="2700000" algn="tl">
                    <a:srgbClr val="000000">
                      <a:alpha val="43137"/>
                    </a:srgbClr>
                  </a:outerShdw>
                </a:effectLst>
              </a:rPr>
              <a:t>Ground Parallel Bars (Width Adjustable)</a:t>
            </a:r>
            <a:endParaRPr lang="en-IN" dirty="0">
              <a:solidFill>
                <a:schemeClr val="bg1"/>
              </a:solidFill>
              <a:effectLst>
                <a:outerShdw blurRad="38100" dist="38100" dir="2700000" algn="tl">
                  <a:srgbClr val="000000">
                    <a:alpha val="43137"/>
                  </a:srgbClr>
                </a:outerShdw>
              </a:effectLst>
            </a:endParaRPr>
          </a:p>
          <a:p>
            <a:pPr algn="r"/>
            <a:r>
              <a:rPr lang="en-US" b="1" dirty="0">
                <a:solidFill>
                  <a:schemeClr val="bg1"/>
                </a:solidFill>
                <a:effectLst>
                  <a:outerShdw blurRad="38100" dist="38100" dir="2700000" algn="tl">
                    <a:srgbClr val="000000">
                      <a:alpha val="43137"/>
                    </a:srgbClr>
                  </a:outerShdw>
                </a:effectLst>
              </a:rPr>
              <a:t>Made up of </a:t>
            </a:r>
            <a:r>
              <a:rPr lang="en-US" b="1" dirty="0" smtClean="0">
                <a:solidFill>
                  <a:schemeClr val="bg1"/>
                </a:solidFill>
                <a:effectLst>
                  <a:outerShdw blurRad="38100" dist="38100" dir="2700000" algn="tl">
                    <a:srgbClr val="000000">
                      <a:alpha val="43137"/>
                    </a:srgbClr>
                  </a:outerShdw>
                </a:effectLst>
              </a:rPr>
              <a:t>wooden with square surface </a:t>
            </a:r>
            <a:r>
              <a:rPr lang="en-US" b="1" dirty="0">
                <a:solidFill>
                  <a:schemeClr val="bg1"/>
                </a:solidFill>
                <a:effectLst>
                  <a:outerShdw blurRad="38100" dist="38100" dir="2700000" algn="tl">
                    <a:srgbClr val="000000">
                      <a:alpha val="43137"/>
                    </a:srgbClr>
                  </a:outerShdw>
                </a:effectLst>
              </a:rPr>
              <a:t>support</a:t>
            </a:r>
            <a:endParaRPr lang="en-IN" dirty="0">
              <a:solidFill>
                <a:schemeClr val="bg1"/>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2753" y="2318817"/>
            <a:ext cx="4798041" cy="479804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7721" y="3148302"/>
            <a:ext cx="1200727" cy="743127"/>
          </a:xfrm>
          <a:prstGeom prst="rect">
            <a:avLst/>
          </a:prstGeom>
        </p:spPr>
      </p:pic>
      <p:cxnSp>
        <p:nvCxnSpPr>
          <p:cNvPr id="12" name="Straight Connector 11"/>
          <p:cNvCxnSpPr/>
          <p:nvPr/>
        </p:nvCxnSpPr>
        <p:spPr>
          <a:xfrm>
            <a:off x="712346" y="1512874"/>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84702" y="5709240"/>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99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30000"/>
                    </a14:imgEffect>
                  </a14:imgLayer>
                </a14:imgProps>
              </a:ext>
              <a:ext uri="{28A0092B-C50C-407E-A947-70E740481C1C}">
                <a14:useLocalDpi xmlns:a14="http://schemas.microsoft.com/office/drawing/2010/main" val="0"/>
              </a:ext>
            </a:extLst>
          </a:blip>
          <a:stretch>
            <a:fillRect/>
          </a:stretch>
        </p:blipFill>
        <p:spPr>
          <a:xfrm>
            <a:off x="1" y="1"/>
            <a:ext cx="12192000" cy="6858000"/>
          </a:xfrm>
          <a:prstGeom prst="rect">
            <a:avLst/>
          </a:prstGeom>
        </p:spPr>
      </p:pic>
      <p:sp>
        <p:nvSpPr>
          <p:cNvPr id="5" name="TextBox 4"/>
          <p:cNvSpPr txBox="1"/>
          <p:nvPr/>
        </p:nvSpPr>
        <p:spPr>
          <a:xfrm>
            <a:off x="818090" y="351462"/>
            <a:ext cx="10555822" cy="3170099"/>
          </a:xfrm>
          <a:prstGeom prst="rect">
            <a:avLst/>
          </a:prstGeom>
          <a:noFill/>
        </p:spPr>
        <p:txBody>
          <a:bodyPr wrap="square" rtlCol="0">
            <a:spAutoFit/>
          </a:bodyPr>
          <a:lstStyle/>
          <a:p>
            <a:pPr algn="ctr"/>
            <a:r>
              <a:rPr lang="en-US" sz="2400" b="1" i="1" dirty="0">
                <a:solidFill>
                  <a:schemeClr val="bg1"/>
                </a:solidFill>
                <a:effectLst>
                  <a:outerShdw blurRad="38100" dist="38100" dir="2700000" algn="tl">
                    <a:srgbClr val="000000">
                      <a:alpha val="43137"/>
                    </a:srgbClr>
                  </a:outerShdw>
                </a:effectLst>
              </a:rPr>
              <a:t>SPORTSPARK is super proud to announce that, we have started new wing - Gymnastics Apparatus </a:t>
            </a:r>
            <a:r>
              <a:rPr lang="en-US" sz="2400" b="1" i="1" dirty="0" smtClean="0">
                <a:solidFill>
                  <a:schemeClr val="bg1"/>
                </a:solidFill>
                <a:effectLst>
                  <a:outerShdw blurRad="38100" dist="38100" dir="2700000" algn="tl">
                    <a:srgbClr val="000000">
                      <a:alpha val="43137"/>
                    </a:srgbClr>
                  </a:outerShdw>
                </a:effectLst>
              </a:rPr>
              <a:t>Manufacturing, Distributing </a:t>
            </a:r>
            <a:r>
              <a:rPr lang="en-US" sz="2400" b="1" i="1" dirty="0">
                <a:solidFill>
                  <a:schemeClr val="bg1"/>
                </a:solidFill>
                <a:effectLst>
                  <a:outerShdw blurRad="38100" dist="38100" dir="2700000" algn="tl">
                    <a:srgbClr val="000000">
                      <a:alpha val="43137"/>
                    </a:srgbClr>
                  </a:outerShdw>
                </a:effectLst>
              </a:rPr>
              <a:t>and </a:t>
            </a:r>
            <a:r>
              <a:rPr lang="en-US" sz="2400" b="1" i="1" dirty="0" smtClean="0">
                <a:solidFill>
                  <a:schemeClr val="bg1"/>
                </a:solidFill>
                <a:effectLst>
                  <a:outerShdw blurRad="38100" dist="38100" dir="2700000" algn="tl">
                    <a:srgbClr val="000000">
                      <a:alpha val="43137"/>
                    </a:srgbClr>
                  </a:outerShdw>
                </a:effectLst>
              </a:rPr>
              <a:t>supplying</a:t>
            </a:r>
            <a:endParaRPr lang="en-US" sz="2800" b="1" i="1" dirty="0" smtClean="0">
              <a:solidFill>
                <a:schemeClr val="bg1"/>
              </a:solidFill>
              <a:effectLst>
                <a:outerShdw blurRad="38100" dist="38100" dir="2700000" algn="tl">
                  <a:srgbClr val="000000">
                    <a:alpha val="43137"/>
                  </a:srgbClr>
                </a:outerShdw>
              </a:effectLst>
            </a:endParaRPr>
          </a:p>
          <a:p>
            <a:endParaRPr lang="en-IN" dirty="0">
              <a:solidFill>
                <a:schemeClr val="bg1"/>
              </a:solidFill>
            </a:endParaRPr>
          </a:p>
          <a:p>
            <a:endParaRPr lang="en-US" b="1" dirty="0" smtClean="0">
              <a:solidFill>
                <a:schemeClr val="bg1"/>
              </a:solidFill>
            </a:endParaRPr>
          </a:p>
          <a:p>
            <a:endParaRPr lang="en-US" b="1" dirty="0" smtClean="0">
              <a:solidFill>
                <a:schemeClr val="bg1"/>
              </a:solidFill>
            </a:endParaRPr>
          </a:p>
          <a:p>
            <a:r>
              <a:rPr lang="en-US" sz="2000" b="1" dirty="0" smtClean="0">
                <a:solidFill>
                  <a:schemeClr val="bg1"/>
                </a:solidFill>
                <a:effectLst>
                  <a:outerShdw blurRad="38100" dist="38100" dir="2700000" algn="tl">
                    <a:srgbClr val="000000">
                      <a:alpha val="43137"/>
                    </a:srgbClr>
                  </a:outerShdw>
                </a:effectLst>
              </a:rPr>
              <a:t>We </a:t>
            </a:r>
            <a:r>
              <a:rPr lang="en-US" sz="2000" b="1" dirty="0">
                <a:solidFill>
                  <a:schemeClr val="bg1"/>
                </a:solidFill>
                <a:effectLst>
                  <a:outerShdw blurRad="38100" dist="38100" dir="2700000" algn="tl">
                    <a:srgbClr val="000000">
                      <a:alpha val="43137"/>
                    </a:srgbClr>
                  </a:outerShdw>
                </a:effectLst>
              </a:rPr>
              <a:t>are specialized in </a:t>
            </a:r>
            <a:r>
              <a:rPr lang="en-US" sz="2000" b="1" dirty="0">
                <a:solidFill>
                  <a:srgbClr val="FFFF00"/>
                </a:solidFill>
                <a:effectLst>
                  <a:outerShdw blurRad="38100" dist="38100" dir="2700000" algn="tl">
                    <a:srgbClr val="000000">
                      <a:alpha val="43137"/>
                    </a:srgbClr>
                  </a:outerShdw>
                </a:effectLst>
              </a:rPr>
              <a:t>GYMNASTICS</a:t>
            </a:r>
            <a:r>
              <a:rPr lang="en-US" sz="2000" b="1" dirty="0">
                <a:solidFill>
                  <a:schemeClr val="bg1"/>
                </a:solidFill>
                <a:effectLst>
                  <a:outerShdw blurRad="38100" dist="38100" dir="2700000" algn="tl">
                    <a:srgbClr val="000000">
                      <a:alpha val="43137"/>
                    </a:srgbClr>
                  </a:outerShdw>
                </a:effectLst>
              </a:rPr>
              <a:t> and we have </a:t>
            </a:r>
            <a:r>
              <a:rPr lang="en-US" sz="2000" b="1" dirty="0">
                <a:solidFill>
                  <a:srgbClr val="FFFF00"/>
                </a:solidFill>
                <a:effectLst>
                  <a:outerShdw blurRad="38100" dist="38100" dir="2700000" algn="tl">
                    <a:srgbClr val="000000">
                      <a:alpha val="43137"/>
                    </a:srgbClr>
                  </a:outerShdw>
                </a:effectLst>
              </a:rPr>
              <a:t>qualified team of experts having engineers</a:t>
            </a:r>
            <a:r>
              <a:rPr lang="en-US" sz="2000" b="1" dirty="0">
                <a:solidFill>
                  <a:schemeClr val="bg1"/>
                </a:solidFill>
                <a:effectLst>
                  <a:outerShdw blurRad="38100" dist="38100" dir="2700000" algn="tl">
                    <a:srgbClr val="000000">
                      <a:alpha val="43137"/>
                    </a:srgbClr>
                  </a:outerShdw>
                </a:effectLst>
              </a:rPr>
              <a:t>. Our team, who has Gymnastics background and they all focuses on </a:t>
            </a:r>
            <a:r>
              <a:rPr lang="en-US" sz="2000" b="1" dirty="0">
                <a:solidFill>
                  <a:srgbClr val="FFFF00"/>
                </a:solidFill>
                <a:effectLst>
                  <a:outerShdw blurRad="38100" dist="38100" dir="2700000" algn="tl">
                    <a:srgbClr val="000000">
                      <a:alpha val="43137"/>
                    </a:srgbClr>
                  </a:outerShdw>
                </a:effectLst>
              </a:rPr>
              <a:t>accuracy and safety </a:t>
            </a:r>
            <a:r>
              <a:rPr lang="en-US" sz="2000" b="1" dirty="0">
                <a:solidFill>
                  <a:schemeClr val="bg1"/>
                </a:solidFill>
                <a:effectLst>
                  <a:outerShdw blurRad="38100" dist="38100" dir="2700000" algn="tl">
                    <a:srgbClr val="000000">
                      <a:alpha val="43137"/>
                    </a:srgbClr>
                  </a:outerShdw>
                </a:effectLst>
              </a:rPr>
              <a:t>of players. With </a:t>
            </a:r>
            <a:r>
              <a:rPr lang="en-US" sz="2000" b="1" dirty="0">
                <a:solidFill>
                  <a:srgbClr val="FFFF00"/>
                </a:solidFill>
                <a:effectLst>
                  <a:outerShdw blurRad="38100" dist="38100" dir="2700000" algn="tl">
                    <a:srgbClr val="000000">
                      <a:alpha val="43137"/>
                    </a:srgbClr>
                  </a:outerShdw>
                </a:effectLst>
              </a:rPr>
              <a:t>maintaining protocols </a:t>
            </a:r>
            <a:r>
              <a:rPr lang="en-US" sz="2000" b="1" dirty="0">
                <a:solidFill>
                  <a:schemeClr val="bg1"/>
                </a:solidFill>
                <a:effectLst>
                  <a:outerShdw blurRad="38100" dist="38100" dir="2700000" algn="tl">
                    <a:srgbClr val="000000">
                      <a:alpha val="43137"/>
                    </a:srgbClr>
                  </a:outerShdw>
                </a:effectLst>
              </a:rPr>
              <a:t>our </a:t>
            </a:r>
            <a:r>
              <a:rPr lang="en-US" sz="2000" b="1" dirty="0" err="1">
                <a:solidFill>
                  <a:schemeClr val="bg1"/>
                </a:solidFill>
                <a:effectLst>
                  <a:outerShdw blurRad="38100" dist="38100" dir="2700000" algn="tl">
                    <a:srgbClr val="000000">
                      <a:alpha val="43137"/>
                    </a:srgbClr>
                  </a:outerShdw>
                </a:effectLst>
              </a:rPr>
              <a:t>equipments</a:t>
            </a:r>
            <a:r>
              <a:rPr lang="en-US" sz="2000" b="1" dirty="0">
                <a:solidFill>
                  <a:schemeClr val="bg1"/>
                </a:solidFill>
                <a:effectLst>
                  <a:outerShdw blurRad="38100" dist="38100" dir="2700000" algn="tl">
                    <a:srgbClr val="000000">
                      <a:alpha val="43137"/>
                    </a:srgbClr>
                  </a:outerShdw>
                </a:effectLst>
              </a:rPr>
              <a:t> are </a:t>
            </a:r>
            <a:r>
              <a:rPr lang="en-US" sz="2000" b="1" dirty="0">
                <a:solidFill>
                  <a:srgbClr val="FFFF00"/>
                </a:solidFill>
                <a:effectLst>
                  <a:outerShdw blurRad="38100" dist="38100" dir="2700000" algn="tl">
                    <a:srgbClr val="000000">
                      <a:alpha val="43137"/>
                    </a:srgbClr>
                  </a:outerShdw>
                </a:effectLst>
              </a:rPr>
              <a:t>designed technically ideal for professional use</a:t>
            </a:r>
            <a:r>
              <a:rPr lang="en-US" sz="2000" b="1" dirty="0">
                <a:solidFill>
                  <a:schemeClr val="bg1"/>
                </a:solidFill>
                <a:effectLst>
                  <a:outerShdw blurRad="38100" dist="38100" dir="2700000" algn="tl">
                    <a:srgbClr val="000000">
                      <a:alpha val="43137"/>
                    </a:srgbClr>
                  </a:outerShdw>
                </a:effectLst>
              </a:rPr>
              <a:t>. We undertake responsibility of maintenance of </a:t>
            </a:r>
            <a:r>
              <a:rPr lang="en-US" sz="2000" b="1" dirty="0" err="1">
                <a:solidFill>
                  <a:schemeClr val="bg1"/>
                </a:solidFill>
                <a:effectLst>
                  <a:outerShdw blurRad="38100" dist="38100" dir="2700000" algn="tl">
                    <a:srgbClr val="000000">
                      <a:alpha val="43137"/>
                    </a:srgbClr>
                  </a:outerShdw>
                </a:effectLst>
              </a:rPr>
              <a:t>equipments</a:t>
            </a:r>
            <a:r>
              <a:rPr lang="en-US" sz="2000" b="1" dirty="0">
                <a:solidFill>
                  <a:schemeClr val="bg1"/>
                </a:solidFill>
                <a:effectLst>
                  <a:outerShdw blurRad="38100" dist="38100" dir="2700000" algn="tl">
                    <a:srgbClr val="000000">
                      <a:alpha val="43137"/>
                    </a:srgbClr>
                  </a:outerShdw>
                </a:effectLst>
              </a:rPr>
              <a:t> as well. </a:t>
            </a:r>
            <a:endParaRPr lang="en-IN" sz="2000" dirty="0">
              <a:solidFill>
                <a:schemeClr val="bg1"/>
              </a:solidFill>
              <a:effectLst>
                <a:outerShdw blurRad="38100" dist="38100" dir="2700000" algn="tl">
                  <a:srgbClr val="000000">
                    <a:alpha val="43137"/>
                  </a:srgbClr>
                </a:outerShdw>
              </a:effectLst>
            </a:endParaRPr>
          </a:p>
          <a:p>
            <a:endParaRPr lang="en-IN" dirty="0"/>
          </a:p>
        </p:txBody>
      </p:sp>
      <p:sp>
        <p:nvSpPr>
          <p:cNvPr id="6" name="TextBox 5"/>
          <p:cNvSpPr txBox="1"/>
          <p:nvPr/>
        </p:nvSpPr>
        <p:spPr>
          <a:xfrm>
            <a:off x="818090" y="4227952"/>
            <a:ext cx="5074979" cy="2092881"/>
          </a:xfrm>
          <a:prstGeom prst="rect">
            <a:avLst/>
          </a:prstGeom>
          <a:noFill/>
        </p:spPr>
        <p:txBody>
          <a:bodyPr wrap="none" rtlCol="0">
            <a:spAutoFit/>
          </a:bodyPr>
          <a:lstStyle/>
          <a:p>
            <a:r>
              <a:rPr lang="en-IN" sz="2200" b="1" dirty="0" smtClean="0">
                <a:solidFill>
                  <a:schemeClr val="bg1"/>
                </a:solidFill>
              </a:rPr>
              <a:t>Salient Features of Company:</a:t>
            </a:r>
          </a:p>
          <a:p>
            <a:endParaRPr lang="en-IN" dirty="0" smtClean="0"/>
          </a:p>
          <a:p>
            <a:pPr marL="285750" indent="-285750">
              <a:buFont typeface="Arial" panose="020B0604020202020204" pitchFamily="34" charset="0"/>
              <a:buChar char="•"/>
            </a:pPr>
            <a:r>
              <a:rPr lang="en-IN" b="1" dirty="0" smtClean="0">
                <a:solidFill>
                  <a:srgbClr val="FFFF00"/>
                </a:solidFill>
                <a:effectLst>
                  <a:outerShdw blurRad="38100" dist="38100" dir="2700000" algn="tl">
                    <a:srgbClr val="000000">
                      <a:alpha val="43137"/>
                    </a:srgbClr>
                  </a:outerShdw>
                </a:effectLst>
              </a:rPr>
              <a:t>Technically Designed &amp; Confirmed Standards</a:t>
            </a:r>
          </a:p>
          <a:p>
            <a:pPr marL="285750" indent="-285750">
              <a:buFont typeface="Arial" panose="020B0604020202020204" pitchFamily="34" charset="0"/>
              <a:buChar char="•"/>
            </a:pPr>
            <a:r>
              <a:rPr lang="en-IN" b="1" dirty="0" smtClean="0">
                <a:solidFill>
                  <a:srgbClr val="FFFF00"/>
                </a:solidFill>
                <a:effectLst>
                  <a:outerShdw blurRad="38100" dist="38100" dir="2700000" algn="tl">
                    <a:srgbClr val="000000">
                      <a:alpha val="43137"/>
                    </a:srgbClr>
                  </a:outerShdw>
                </a:effectLst>
              </a:rPr>
              <a:t>Maintaining High Quality &amp; Advance Technology</a:t>
            </a:r>
          </a:p>
          <a:p>
            <a:pPr marL="285750" indent="-285750">
              <a:buFont typeface="Arial" panose="020B0604020202020204" pitchFamily="34" charset="0"/>
              <a:buChar char="•"/>
            </a:pPr>
            <a:r>
              <a:rPr lang="en-IN" b="1" dirty="0" smtClean="0">
                <a:solidFill>
                  <a:schemeClr val="bg1"/>
                </a:solidFill>
                <a:effectLst>
                  <a:outerShdw blurRad="38100" dist="38100" dir="2700000" algn="tl">
                    <a:srgbClr val="000000">
                      <a:alpha val="43137"/>
                    </a:srgbClr>
                  </a:outerShdw>
                </a:effectLst>
              </a:rPr>
              <a:t>Factory Rates Reasonable Prices</a:t>
            </a:r>
          </a:p>
          <a:p>
            <a:pPr marL="285750" indent="-285750">
              <a:buFont typeface="Arial" panose="020B0604020202020204" pitchFamily="34" charset="0"/>
              <a:buChar char="•"/>
            </a:pPr>
            <a:r>
              <a:rPr lang="en-IN" b="1" dirty="0" smtClean="0">
                <a:solidFill>
                  <a:srgbClr val="FFFF00"/>
                </a:solidFill>
                <a:effectLst>
                  <a:outerShdw blurRad="38100" dist="38100" dir="2700000" algn="tl">
                    <a:srgbClr val="000000">
                      <a:alpha val="43137"/>
                    </a:srgbClr>
                  </a:outerShdw>
                </a:effectLst>
              </a:rPr>
              <a:t>Customer Satisfaction &amp; Warranty Support</a:t>
            </a:r>
          </a:p>
          <a:p>
            <a:pPr marL="285750" indent="-285750">
              <a:buFont typeface="Arial" panose="020B0604020202020204" pitchFamily="34" charset="0"/>
              <a:buChar char="•"/>
            </a:pPr>
            <a:r>
              <a:rPr lang="en-IN" b="1" dirty="0" smtClean="0">
                <a:solidFill>
                  <a:srgbClr val="FFFF00"/>
                </a:solidFill>
                <a:effectLst>
                  <a:outerShdw blurRad="38100" dist="38100" dir="2700000" algn="tl">
                    <a:srgbClr val="000000">
                      <a:alpha val="43137"/>
                    </a:srgbClr>
                  </a:outerShdw>
                </a:effectLst>
              </a:rPr>
              <a:t>Premium Quality</a:t>
            </a:r>
            <a:endParaRPr lang="en-IN" b="1" dirty="0">
              <a:solidFill>
                <a:srgbClr val="FFFF00"/>
              </a:solidFill>
              <a:effectLst>
                <a:outerShdw blurRad="38100" dist="38100" dir="2700000" algn="tl">
                  <a:srgbClr val="000000">
                    <a:alpha val="43137"/>
                  </a:srgbClr>
                </a:outerShdw>
              </a:effectLst>
            </a:endParaRPr>
          </a:p>
        </p:txBody>
      </p:sp>
      <p:cxnSp>
        <p:nvCxnSpPr>
          <p:cNvPr id="7" name="Straight Connector 6"/>
          <p:cNvCxnSpPr/>
          <p:nvPr/>
        </p:nvCxnSpPr>
        <p:spPr>
          <a:xfrm>
            <a:off x="902498" y="4740029"/>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2498" y="1392702"/>
            <a:ext cx="10471414" cy="14067"/>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5855" y="4368465"/>
            <a:ext cx="1200727" cy="743127"/>
          </a:xfrm>
          <a:prstGeom prst="rect">
            <a:avLst/>
          </a:prstGeom>
        </p:spPr>
      </p:pic>
    </p:spTree>
    <p:extLst>
      <p:ext uri="{BB962C8B-B14F-4D97-AF65-F5344CB8AC3E}">
        <p14:creationId xmlns:p14="http://schemas.microsoft.com/office/powerpoint/2010/main" val="3787382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30000"/>
                    </a14:imgEffect>
                  </a14:imgLayer>
                </a14:imgProps>
              </a:ext>
              <a:ext uri="{28A0092B-C50C-407E-A947-70E740481C1C}">
                <a14:useLocalDpi xmlns:a14="http://schemas.microsoft.com/office/drawing/2010/main" val="0"/>
              </a:ext>
            </a:extLst>
          </a:blip>
          <a:stretch>
            <a:fillRect/>
          </a:stretch>
        </p:blipFill>
        <p:spPr>
          <a:xfrm>
            <a:off x="1" y="-11724"/>
            <a:ext cx="12192000" cy="6869723"/>
          </a:xfrm>
          <a:prstGeom prst="rect">
            <a:avLst/>
          </a:prstGeom>
        </p:spPr>
      </p:pic>
      <p:sp>
        <p:nvSpPr>
          <p:cNvPr id="5" name="TextBox 4"/>
          <p:cNvSpPr txBox="1"/>
          <p:nvPr/>
        </p:nvSpPr>
        <p:spPr>
          <a:xfrm>
            <a:off x="412124" y="437882"/>
            <a:ext cx="6602833" cy="1200329"/>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Foam Box Vaulting Table </a:t>
            </a:r>
            <a:endParaRPr lang="en-US" sz="3600" b="1" dirty="0" smtClean="0">
              <a:solidFill>
                <a:schemeClr val="bg1"/>
              </a:solidFill>
              <a:effectLst>
                <a:outerShdw blurRad="38100" dist="38100" dir="2700000" algn="tl">
                  <a:srgbClr val="000000">
                    <a:alpha val="43137"/>
                  </a:srgbClr>
                </a:outerShdw>
              </a:effectLst>
              <a:latin typeface="Arial Black" panose="020B0A04020102020204" pitchFamily="34" charset="0"/>
            </a:endParaRPr>
          </a:p>
          <a:p>
            <a:r>
              <a:rPr lang="en-US"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a:t>
            </a:r>
            <a:r>
              <a:rPr lang="en-US" sz="3600" b="1" dirty="0">
                <a:solidFill>
                  <a:schemeClr val="accent1"/>
                </a:solidFill>
                <a:effectLst>
                  <a:outerShdw blurRad="38100" dist="38100" dir="2700000" algn="tl">
                    <a:srgbClr val="000000">
                      <a:alpha val="43137"/>
                    </a:srgbClr>
                  </a:outerShdw>
                </a:effectLst>
                <a:latin typeface="Arial Black" panose="020B0A04020102020204" pitchFamily="34" charset="0"/>
              </a:rPr>
              <a:t>Foldable / Adjustable</a:t>
            </a:r>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TextBox 6"/>
          <p:cNvSpPr txBox="1"/>
          <p:nvPr/>
        </p:nvSpPr>
        <p:spPr>
          <a:xfrm>
            <a:off x="412124" y="1718485"/>
            <a:ext cx="6270756"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Size 95 cm X 120 cm X 135 cm (Four boxes attached with Velcro)</a:t>
            </a:r>
            <a:endParaRPr lang="en-IN"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502276" y="3924939"/>
            <a:ext cx="3418308"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Foam Blocks</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9" name="TextBox 8"/>
          <p:cNvSpPr txBox="1"/>
          <p:nvPr/>
        </p:nvSpPr>
        <p:spPr>
          <a:xfrm>
            <a:off x="540913" y="4571270"/>
            <a:ext cx="4972259"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Length 39 Inches width 27 Inches Height 12 Inches</a:t>
            </a:r>
            <a:endParaRPr lang="en-IN" dirty="0">
              <a:solidFill>
                <a:schemeClr val="bg1"/>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495" y="3569573"/>
            <a:ext cx="3904077" cy="390407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8220" y="133685"/>
            <a:ext cx="3908263" cy="3908263"/>
          </a:xfrm>
          <a:prstGeom prst="rect">
            <a:avLst/>
          </a:prstGeom>
        </p:spPr>
      </p:pic>
      <p:cxnSp>
        <p:nvCxnSpPr>
          <p:cNvPr id="12" name="Straight Connector 11"/>
          <p:cNvCxnSpPr/>
          <p:nvPr/>
        </p:nvCxnSpPr>
        <p:spPr>
          <a:xfrm>
            <a:off x="526845" y="1687360"/>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4838" y="4543134"/>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1066" y="5521611"/>
            <a:ext cx="1200727" cy="743127"/>
          </a:xfrm>
          <a:prstGeom prst="rect">
            <a:avLst/>
          </a:prstGeom>
        </p:spPr>
      </p:pic>
    </p:spTree>
    <p:extLst>
      <p:ext uri="{BB962C8B-B14F-4D97-AF65-F5344CB8AC3E}">
        <p14:creationId xmlns:p14="http://schemas.microsoft.com/office/powerpoint/2010/main" val="2702048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30000"/>
                    </a14:imgEffect>
                  </a14:imgLayer>
                </a14:imgProps>
              </a:ext>
              <a:ext uri="{28A0092B-C50C-407E-A947-70E740481C1C}">
                <a14:useLocalDpi xmlns:a14="http://schemas.microsoft.com/office/drawing/2010/main" val="0"/>
              </a:ext>
            </a:extLst>
          </a:blip>
          <a:stretch>
            <a:fillRect/>
          </a:stretch>
        </p:blipFill>
        <p:spPr>
          <a:xfrm>
            <a:off x="1" y="1"/>
            <a:ext cx="12192000" cy="6858000"/>
          </a:xfrm>
          <a:prstGeom prst="rect">
            <a:avLst/>
          </a:prstGeom>
        </p:spPr>
      </p:pic>
      <p:sp>
        <p:nvSpPr>
          <p:cNvPr id="7" name="TextBox 6"/>
          <p:cNvSpPr txBox="1"/>
          <p:nvPr/>
        </p:nvSpPr>
        <p:spPr>
          <a:xfrm>
            <a:off x="1575582" y="2138289"/>
            <a:ext cx="237566" cy="369332"/>
          </a:xfrm>
          <a:prstGeom prst="rect">
            <a:avLst/>
          </a:prstGeom>
          <a:noFill/>
        </p:spPr>
        <p:txBody>
          <a:bodyPr wrap="none" rtlCol="0">
            <a:spAutoFit/>
          </a:bodyPr>
          <a:lstStyle/>
          <a:p>
            <a:r>
              <a:rPr lang="en-IN" dirty="0" smtClean="0"/>
              <a:t> </a:t>
            </a:r>
            <a:endParaRPr lang="en-IN" dirty="0"/>
          </a:p>
        </p:txBody>
      </p:sp>
      <p:sp>
        <p:nvSpPr>
          <p:cNvPr id="12" name="TextBox 11"/>
          <p:cNvSpPr txBox="1"/>
          <p:nvPr/>
        </p:nvSpPr>
        <p:spPr>
          <a:xfrm>
            <a:off x="351693" y="422029"/>
            <a:ext cx="7323608"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Ground Level Pommel Horse</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3" name="TextBox 12"/>
          <p:cNvSpPr txBox="1"/>
          <p:nvPr/>
        </p:nvSpPr>
        <p:spPr>
          <a:xfrm>
            <a:off x="393897" y="1078860"/>
            <a:ext cx="8948860"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Floor level, Covered with non tearing synthetic cover, Wooden Handles, for training purpose</a:t>
            </a:r>
            <a:endParaRPr lang="en-IN" dirty="0">
              <a:solidFill>
                <a:schemeClr val="bg1"/>
              </a:solidFill>
              <a:effectLst>
                <a:outerShdw blurRad="38100" dist="38100" dir="2700000" algn="tl">
                  <a:srgbClr val="000000">
                    <a:alpha val="43137"/>
                  </a:srgbClr>
                </a:outerShdw>
              </a:effectLst>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443" y="-533395"/>
            <a:ext cx="6349206" cy="6349206"/>
          </a:xfrm>
          <a:prstGeom prst="rect">
            <a:avLst/>
          </a:prstGeom>
        </p:spPr>
      </p:pic>
      <p:sp>
        <p:nvSpPr>
          <p:cNvPr id="15" name="TextBox 14"/>
          <p:cNvSpPr txBox="1"/>
          <p:nvPr/>
        </p:nvSpPr>
        <p:spPr>
          <a:xfrm>
            <a:off x="3718579" y="4137442"/>
            <a:ext cx="4461158"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Mushroom Horse</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6" name="TextBox 15"/>
          <p:cNvSpPr txBox="1"/>
          <p:nvPr/>
        </p:nvSpPr>
        <p:spPr>
          <a:xfrm>
            <a:off x="470557" y="4842692"/>
            <a:ext cx="7812267"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Size – 1 Meter (diameter) Covered with non-slippery and non – tearing cushion. </a:t>
            </a:r>
            <a:endParaRPr lang="en-IN" dirty="0">
              <a:solidFill>
                <a:schemeClr val="bg1"/>
              </a:solidFill>
              <a:effectLst>
                <a:outerShdw blurRad="38100" dist="38100" dir="2700000" algn="tl">
                  <a:srgbClr val="000000">
                    <a:alpha val="43137"/>
                  </a:srgbClr>
                </a:outerShdw>
              </a:effectLst>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9737" y="2886302"/>
            <a:ext cx="3582968" cy="391278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2888" y="325233"/>
            <a:ext cx="1200727" cy="743127"/>
          </a:xfrm>
          <a:prstGeom prst="rect">
            <a:avLst/>
          </a:prstGeom>
        </p:spPr>
      </p:pic>
    </p:spTree>
    <p:extLst>
      <p:ext uri="{BB962C8B-B14F-4D97-AF65-F5344CB8AC3E}">
        <p14:creationId xmlns:p14="http://schemas.microsoft.com/office/powerpoint/2010/main" val="35533368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20504" y="787791"/>
            <a:ext cx="2906501"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Flex Board</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520504" y="1491173"/>
            <a:ext cx="2603598"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Without foam and </a:t>
            </a:r>
            <a:r>
              <a:rPr lang="en-US" b="1" dirty="0" smtClean="0">
                <a:solidFill>
                  <a:schemeClr val="bg1"/>
                </a:solidFill>
                <a:effectLst>
                  <a:outerShdw blurRad="38100" dist="38100" dir="2700000" algn="tl">
                    <a:srgbClr val="000000">
                      <a:alpha val="43137"/>
                    </a:srgbClr>
                  </a:outerShdw>
                </a:effectLst>
              </a:rPr>
              <a:t>carpet</a:t>
            </a:r>
            <a:endParaRPr lang="en-IN"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520504" y="4951827"/>
            <a:ext cx="2276585"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With foam and carpet</a:t>
            </a:r>
            <a:endParaRPr lang="en-IN"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520503" y="4305496"/>
            <a:ext cx="2906501"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Flex Board</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897" y="201636"/>
            <a:ext cx="4052309" cy="348297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581" y="2804065"/>
            <a:ext cx="4762500" cy="4762500"/>
          </a:xfrm>
          <a:prstGeom prst="rect">
            <a:avLst/>
          </a:prstGeom>
        </p:spPr>
      </p:pic>
      <p:cxnSp>
        <p:nvCxnSpPr>
          <p:cNvPr id="11" name="Straight Connector 10"/>
          <p:cNvCxnSpPr/>
          <p:nvPr/>
        </p:nvCxnSpPr>
        <p:spPr>
          <a:xfrm flipV="1">
            <a:off x="594839" y="4924422"/>
            <a:ext cx="2832166" cy="2740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94838" y="1402911"/>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1237" y="600438"/>
            <a:ext cx="1200727" cy="743127"/>
          </a:xfrm>
          <a:prstGeom prst="rect">
            <a:avLst/>
          </a:prstGeom>
        </p:spPr>
      </p:pic>
    </p:spTree>
    <p:extLst>
      <p:ext uri="{BB962C8B-B14F-4D97-AF65-F5344CB8AC3E}">
        <p14:creationId xmlns:p14="http://schemas.microsoft.com/office/powerpoint/2010/main" val="1513436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0000" contrast="-30000"/>
                    </a14:imgEffect>
                  </a14:imgLayer>
                </a14:imgProps>
              </a:ext>
              <a:ext uri="{28A0092B-C50C-407E-A947-70E740481C1C}">
                <a14:useLocalDpi xmlns:a14="http://schemas.microsoft.com/office/drawing/2010/main" val="0"/>
              </a:ext>
            </a:extLst>
          </a:blip>
          <a:stretch>
            <a:fillRect/>
          </a:stretch>
        </p:blipFill>
        <p:spPr>
          <a:xfrm>
            <a:off x="1" y="38637"/>
            <a:ext cx="12192000" cy="6858000"/>
          </a:xfrm>
          <a:prstGeom prst="rect">
            <a:avLst/>
          </a:prstGeom>
        </p:spPr>
      </p:pic>
      <p:sp>
        <p:nvSpPr>
          <p:cNvPr id="5" name="TextBox 4"/>
          <p:cNvSpPr txBox="1"/>
          <p:nvPr/>
        </p:nvSpPr>
        <p:spPr>
          <a:xfrm>
            <a:off x="309489" y="590843"/>
            <a:ext cx="7083734"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Trampoline </a:t>
            </a:r>
            <a:r>
              <a:rPr lang="en-US"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Tumbling Track</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8665699" y="1430553"/>
            <a:ext cx="2557623"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1. Size </a:t>
            </a:r>
            <a:r>
              <a:rPr lang="en-US" b="1" dirty="0">
                <a:solidFill>
                  <a:schemeClr val="bg1"/>
                </a:solidFill>
                <a:effectLst>
                  <a:outerShdw blurRad="38100" dist="38100" dir="2700000" algn="tl">
                    <a:srgbClr val="000000">
                      <a:alpha val="43137"/>
                    </a:srgbClr>
                  </a:outerShdw>
                </a:effectLst>
              </a:rPr>
              <a:t>– </a:t>
            </a:r>
            <a:r>
              <a:rPr lang="en-US" b="1" dirty="0" smtClean="0">
                <a:solidFill>
                  <a:schemeClr val="bg1"/>
                </a:solidFill>
                <a:effectLst>
                  <a:outerShdw blurRad="38100" dist="38100" dir="2700000" algn="tl">
                    <a:srgbClr val="000000">
                      <a:alpha val="43137"/>
                    </a:srgbClr>
                  </a:outerShdw>
                </a:effectLst>
              </a:rPr>
              <a:t>20 </a:t>
            </a:r>
            <a:r>
              <a:rPr lang="en-US" b="1" dirty="0" err="1" smtClean="0">
                <a:solidFill>
                  <a:schemeClr val="bg1"/>
                </a:solidFill>
                <a:effectLst>
                  <a:outerShdw blurRad="38100" dist="38100" dir="2700000" algn="tl">
                    <a:srgbClr val="000000">
                      <a:alpha val="43137"/>
                    </a:srgbClr>
                  </a:outerShdw>
                </a:effectLst>
              </a:rPr>
              <a:t>ft</a:t>
            </a:r>
            <a:r>
              <a:rPr lang="en-US" b="1" dirty="0" smtClean="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X </a:t>
            </a:r>
            <a:r>
              <a:rPr lang="en-US" b="1" dirty="0" smtClean="0">
                <a:solidFill>
                  <a:schemeClr val="bg1"/>
                </a:solidFill>
                <a:effectLst>
                  <a:outerShdw blurRad="38100" dist="38100" dir="2700000" algn="tl">
                    <a:srgbClr val="000000">
                      <a:alpha val="43137"/>
                    </a:srgbClr>
                  </a:outerShdw>
                </a:effectLst>
              </a:rPr>
              <a:t>6 </a:t>
            </a:r>
            <a:r>
              <a:rPr lang="en-US" b="1" dirty="0" err="1" smtClean="0">
                <a:solidFill>
                  <a:schemeClr val="bg1"/>
                </a:solidFill>
                <a:effectLst>
                  <a:outerShdw blurRad="38100" dist="38100" dir="2700000" algn="tl">
                    <a:srgbClr val="000000">
                      <a:alpha val="43137"/>
                    </a:srgbClr>
                  </a:outerShdw>
                </a:effectLst>
              </a:rPr>
              <a:t>ft</a:t>
            </a:r>
            <a:r>
              <a:rPr lang="en-US" b="1" dirty="0" smtClean="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X 2 </a:t>
            </a:r>
            <a:r>
              <a:rPr lang="en-US" b="1" dirty="0" err="1">
                <a:solidFill>
                  <a:schemeClr val="bg1"/>
                </a:solidFill>
                <a:effectLst>
                  <a:outerShdw blurRad="38100" dist="38100" dir="2700000" algn="tl">
                    <a:srgbClr val="000000">
                      <a:alpha val="43137"/>
                    </a:srgbClr>
                  </a:outerShdw>
                </a:effectLst>
              </a:rPr>
              <a:t>ft</a:t>
            </a:r>
            <a:endParaRPr lang="en-IN"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342" y="2233018"/>
            <a:ext cx="10093043" cy="4222866"/>
          </a:xfrm>
          <a:prstGeom prst="rect">
            <a:avLst/>
          </a:prstGeom>
        </p:spPr>
      </p:pic>
      <p:cxnSp>
        <p:nvCxnSpPr>
          <p:cNvPr id="9" name="Straight Connector 8"/>
          <p:cNvCxnSpPr/>
          <p:nvPr/>
        </p:nvCxnSpPr>
        <p:spPr>
          <a:xfrm>
            <a:off x="440093" y="1264579"/>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677420" y="2090557"/>
            <a:ext cx="2557623"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2. Size </a:t>
            </a:r>
            <a:r>
              <a:rPr lang="en-US" b="1" dirty="0">
                <a:solidFill>
                  <a:schemeClr val="bg1"/>
                </a:solidFill>
                <a:effectLst>
                  <a:outerShdw blurRad="38100" dist="38100" dir="2700000" algn="tl">
                    <a:srgbClr val="000000">
                      <a:alpha val="43137"/>
                    </a:srgbClr>
                  </a:outerShdw>
                </a:effectLst>
              </a:rPr>
              <a:t>– </a:t>
            </a:r>
            <a:r>
              <a:rPr lang="en-US" b="1" dirty="0" smtClean="0">
                <a:solidFill>
                  <a:schemeClr val="bg1"/>
                </a:solidFill>
                <a:effectLst>
                  <a:outerShdw blurRad="38100" dist="38100" dir="2700000" algn="tl">
                    <a:srgbClr val="000000">
                      <a:alpha val="43137"/>
                    </a:srgbClr>
                  </a:outerShdw>
                </a:effectLst>
              </a:rPr>
              <a:t>12 </a:t>
            </a:r>
            <a:r>
              <a:rPr lang="en-US" b="1" dirty="0" err="1" smtClean="0">
                <a:solidFill>
                  <a:schemeClr val="bg1"/>
                </a:solidFill>
                <a:effectLst>
                  <a:outerShdw blurRad="38100" dist="38100" dir="2700000" algn="tl">
                    <a:srgbClr val="000000">
                      <a:alpha val="43137"/>
                    </a:srgbClr>
                  </a:outerShdw>
                </a:effectLst>
              </a:rPr>
              <a:t>ft</a:t>
            </a:r>
            <a:r>
              <a:rPr lang="en-US" b="1" dirty="0" smtClean="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X </a:t>
            </a:r>
            <a:r>
              <a:rPr lang="en-US" b="1" dirty="0" smtClean="0">
                <a:solidFill>
                  <a:schemeClr val="bg1"/>
                </a:solidFill>
                <a:effectLst>
                  <a:outerShdw blurRad="38100" dist="38100" dir="2700000" algn="tl">
                    <a:srgbClr val="000000">
                      <a:alpha val="43137"/>
                    </a:srgbClr>
                  </a:outerShdw>
                </a:effectLst>
              </a:rPr>
              <a:t>6 </a:t>
            </a:r>
            <a:r>
              <a:rPr lang="en-US" b="1" dirty="0" err="1" smtClean="0">
                <a:solidFill>
                  <a:schemeClr val="bg1"/>
                </a:solidFill>
                <a:effectLst>
                  <a:outerShdw blurRad="38100" dist="38100" dir="2700000" algn="tl">
                    <a:srgbClr val="000000">
                      <a:alpha val="43137"/>
                    </a:srgbClr>
                  </a:outerShdw>
                </a:effectLst>
              </a:rPr>
              <a:t>ft</a:t>
            </a:r>
            <a:r>
              <a:rPr lang="en-US" b="1" dirty="0" smtClean="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X 2 </a:t>
            </a:r>
            <a:r>
              <a:rPr lang="en-US" b="1" dirty="0" err="1">
                <a:solidFill>
                  <a:schemeClr val="bg1"/>
                </a:solidFill>
                <a:effectLst>
                  <a:outerShdw blurRad="38100" dist="38100" dir="2700000" algn="tl">
                    <a:srgbClr val="000000">
                      <a:alpha val="43137"/>
                    </a:srgbClr>
                  </a:outerShdw>
                </a:effectLst>
              </a:rPr>
              <a:t>ft</a:t>
            </a:r>
            <a:endParaRPr lang="en-IN"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691490" y="2794674"/>
            <a:ext cx="2440605"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3. Size </a:t>
            </a:r>
            <a:r>
              <a:rPr lang="en-US" b="1" dirty="0">
                <a:solidFill>
                  <a:schemeClr val="bg1"/>
                </a:solidFill>
                <a:effectLst>
                  <a:outerShdw blurRad="38100" dist="38100" dir="2700000" algn="tl">
                    <a:srgbClr val="000000">
                      <a:alpha val="43137"/>
                    </a:srgbClr>
                  </a:outerShdw>
                </a:effectLst>
              </a:rPr>
              <a:t>– 6</a:t>
            </a:r>
            <a:r>
              <a:rPr lang="en-US" b="1" dirty="0" smtClean="0">
                <a:solidFill>
                  <a:schemeClr val="bg1"/>
                </a:solidFill>
                <a:effectLst>
                  <a:outerShdw blurRad="38100" dist="38100" dir="2700000" algn="tl">
                    <a:srgbClr val="000000">
                      <a:alpha val="43137"/>
                    </a:srgbClr>
                  </a:outerShdw>
                </a:effectLst>
              </a:rPr>
              <a:t> </a:t>
            </a:r>
            <a:r>
              <a:rPr lang="en-US" b="1" dirty="0" err="1" smtClean="0">
                <a:solidFill>
                  <a:schemeClr val="bg1"/>
                </a:solidFill>
                <a:effectLst>
                  <a:outerShdw blurRad="38100" dist="38100" dir="2700000" algn="tl">
                    <a:srgbClr val="000000">
                      <a:alpha val="43137"/>
                    </a:srgbClr>
                  </a:outerShdw>
                </a:effectLst>
              </a:rPr>
              <a:t>ft</a:t>
            </a:r>
            <a:r>
              <a:rPr lang="en-US" b="1" dirty="0" smtClean="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X </a:t>
            </a:r>
            <a:r>
              <a:rPr lang="en-US" b="1" dirty="0" smtClean="0">
                <a:solidFill>
                  <a:schemeClr val="bg1"/>
                </a:solidFill>
                <a:effectLst>
                  <a:outerShdw blurRad="38100" dist="38100" dir="2700000" algn="tl">
                    <a:srgbClr val="000000">
                      <a:alpha val="43137"/>
                    </a:srgbClr>
                  </a:outerShdw>
                </a:effectLst>
              </a:rPr>
              <a:t>6 </a:t>
            </a:r>
            <a:r>
              <a:rPr lang="en-US" b="1" dirty="0" err="1" smtClean="0">
                <a:solidFill>
                  <a:schemeClr val="bg1"/>
                </a:solidFill>
                <a:effectLst>
                  <a:outerShdw blurRad="38100" dist="38100" dir="2700000" algn="tl">
                    <a:srgbClr val="000000">
                      <a:alpha val="43137"/>
                    </a:srgbClr>
                  </a:outerShdw>
                </a:effectLst>
              </a:rPr>
              <a:t>ft</a:t>
            </a:r>
            <a:r>
              <a:rPr lang="en-US" b="1" dirty="0" smtClean="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X 2 </a:t>
            </a:r>
            <a:r>
              <a:rPr lang="en-US" b="1" dirty="0" err="1">
                <a:solidFill>
                  <a:schemeClr val="bg1"/>
                </a:solidFill>
                <a:effectLst>
                  <a:outerShdw blurRad="38100" dist="38100" dir="2700000" algn="tl">
                    <a:srgbClr val="000000">
                      <a:alpha val="43137"/>
                    </a:srgbClr>
                  </a:outerShdw>
                </a:effectLst>
              </a:rPr>
              <a:t>ft</a:t>
            </a:r>
            <a:endParaRPr lang="en-IN" dirty="0">
              <a:solidFill>
                <a:schemeClr val="bg1"/>
              </a:solidFill>
              <a:effectLst>
                <a:outerShdw blurRad="38100" dist="38100" dir="2700000" algn="tl">
                  <a:srgbClr val="000000">
                    <a:alpha val="43137"/>
                  </a:srgbClr>
                </a:outerShdw>
              </a:effectLs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9798" y="5410693"/>
            <a:ext cx="1200727" cy="743127"/>
          </a:xfrm>
          <a:prstGeom prst="rect">
            <a:avLst/>
          </a:prstGeom>
        </p:spPr>
      </p:pic>
    </p:spTree>
    <p:extLst>
      <p:ext uri="{BB962C8B-B14F-4D97-AF65-F5344CB8AC3E}">
        <p14:creationId xmlns:p14="http://schemas.microsoft.com/office/powerpoint/2010/main" val="3782597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30000"/>
                    </a14:imgEffect>
                  </a14:imgLayer>
                </a14:imgProps>
              </a:ext>
              <a:ext uri="{28A0092B-C50C-407E-A947-70E740481C1C}">
                <a14:useLocalDpi xmlns:a14="http://schemas.microsoft.com/office/drawing/2010/main" val="0"/>
              </a:ext>
            </a:extLst>
          </a:blip>
          <a:stretch>
            <a:fillRect/>
          </a:stretch>
        </p:blipFill>
        <p:spPr>
          <a:xfrm>
            <a:off x="1" y="38637"/>
            <a:ext cx="12192000" cy="6858000"/>
          </a:xfrm>
          <a:prstGeom prst="rect">
            <a:avLst/>
          </a:prstGeom>
        </p:spPr>
      </p:pic>
      <p:sp>
        <p:nvSpPr>
          <p:cNvPr id="5" name="TextBox 4"/>
          <p:cNvSpPr txBox="1"/>
          <p:nvPr/>
        </p:nvSpPr>
        <p:spPr>
          <a:xfrm>
            <a:off x="2096085" y="703385"/>
            <a:ext cx="2279920"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rPr>
              <a:t>Wall Bar</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2644727" y="1349716"/>
            <a:ext cx="1655581"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Wall fitted Bars</a:t>
            </a:r>
            <a:endParaRPr lang="en-IN"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580" y="246189"/>
            <a:ext cx="4270727" cy="4270727"/>
          </a:xfrm>
          <a:prstGeom prst="rect">
            <a:avLst/>
          </a:prstGeom>
        </p:spPr>
      </p:pic>
      <p:sp>
        <p:nvSpPr>
          <p:cNvPr id="8" name="TextBox 7"/>
          <p:cNvSpPr txBox="1"/>
          <p:nvPr/>
        </p:nvSpPr>
        <p:spPr>
          <a:xfrm>
            <a:off x="2648532" y="4699072"/>
            <a:ext cx="3672993" cy="646331"/>
          </a:xfrm>
          <a:prstGeom prst="rect">
            <a:avLst/>
          </a:prstGeom>
          <a:noFill/>
        </p:spPr>
        <p:txBody>
          <a:bodyPr wrap="none" rtlCol="0">
            <a:spAutoFit/>
          </a:bodyPr>
          <a:lstStyle/>
          <a:p>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Powder Stand</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6735" y="2663112"/>
            <a:ext cx="4194888" cy="4194888"/>
          </a:xfrm>
          <a:prstGeom prst="rect">
            <a:avLst/>
          </a:prstGeom>
        </p:spPr>
      </p:pic>
      <p:cxnSp>
        <p:nvCxnSpPr>
          <p:cNvPr id="10" name="Straight Connector 9"/>
          <p:cNvCxnSpPr/>
          <p:nvPr/>
        </p:nvCxnSpPr>
        <p:spPr>
          <a:xfrm flipV="1">
            <a:off x="683184" y="1306781"/>
            <a:ext cx="3647530" cy="73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47194" y="5345403"/>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063" y="466843"/>
            <a:ext cx="1200727" cy="743127"/>
          </a:xfrm>
          <a:prstGeom prst="rect">
            <a:avLst/>
          </a:prstGeom>
        </p:spPr>
      </p:pic>
    </p:spTree>
    <p:extLst>
      <p:ext uri="{BB962C8B-B14F-4D97-AF65-F5344CB8AC3E}">
        <p14:creationId xmlns:p14="http://schemas.microsoft.com/office/powerpoint/2010/main" val="474064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41000"/>
                    </a14:imgEffect>
                  </a14:imgLayer>
                </a14:imgProps>
              </a:ext>
              <a:ext uri="{28A0092B-C50C-407E-A947-70E740481C1C}">
                <a14:useLocalDpi xmlns:a14="http://schemas.microsoft.com/office/drawing/2010/main" val="0"/>
              </a:ext>
            </a:extLst>
          </a:blip>
          <a:stretch>
            <a:fillRect/>
          </a:stretch>
        </p:blipFill>
        <p:spPr>
          <a:xfrm>
            <a:off x="1" y="-11724"/>
            <a:ext cx="12192000" cy="6869723"/>
          </a:xfrm>
          <a:prstGeom prst="rect">
            <a:avLst/>
          </a:prstGeom>
        </p:spPr>
      </p:pic>
      <p:sp>
        <p:nvSpPr>
          <p:cNvPr id="5" name="TextBox 4"/>
          <p:cNvSpPr txBox="1"/>
          <p:nvPr/>
        </p:nvSpPr>
        <p:spPr>
          <a:xfrm>
            <a:off x="2263043" y="373487"/>
            <a:ext cx="7665916" cy="1908215"/>
          </a:xfrm>
          <a:prstGeom prst="rect">
            <a:avLst/>
          </a:prstGeom>
          <a:noFill/>
        </p:spPr>
        <p:txBody>
          <a:bodyPr wrap="square" rtlCol="0">
            <a:spAutoFit/>
          </a:bodyPr>
          <a:lstStyle/>
          <a:p>
            <a:pPr algn="ctr"/>
            <a:r>
              <a:rPr lang="en-US" sz="2800" b="1" dirty="0" smtClean="0">
                <a:solidFill>
                  <a:schemeClr val="bg1"/>
                </a:solidFill>
              </a:rPr>
              <a:t>Mission</a:t>
            </a:r>
            <a:r>
              <a:rPr lang="en-US" sz="2800" b="1" dirty="0" smtClean="0"/>
              <a:t> </a:t>
            </a:r>
            <a:endParaRPr lang="en-IN" sz="2800" dirty="0"/>
          </a:p>
          <a:p>
            <a:pPr algn="ctr"/>
            <a:r>
              <a:rPr lang="en-US" b="1" dirty="0">
                <a:solidFill>
                  <a:srgbClr val="FFFF00"/>
                </a:solidFill>
              </a:rPr>
              <a:t>To provide full of safety to the all rising Gymnasts and aiming towards setting up with the professional infrastructure of Gymnastics Sport for creating best gymnasts in India. Our Moto is to improve the bars of Gymnastics in India with selling professional &amp; specific (technically approved) Apparatus.</a:t>
            </a:r>
            <a:endParaRPr lang="en-IN" dirty="0">
              <a:solidFill>
                <a:srgbClr val="FFFF00"/>
              </a:solidFill>
            </a:endParaRPr>
          </a:p>
          <a:p>
            <a:pPr algn="ctr"/>
            <a:endParaRPr lang="en-IN" dirty="0"/>
          </a:p>
        </p:txBody>
      </p:sp>
      <p:sp>
        <p:nvSpPr>
          <p:cNvPr id="6" name="TextBox 5"/>
          <p:cNvSpPr txBox="1"/>
          <p:nvPr/>
        </p:nvSpPr>
        <p:spPr>
          <a:xfrm>
            <a:off x="403912" y="2762570"/>
            <a:ext cx="11178116" cy="1631216"/>
          </a:xfrm>
          <a:prstGeom prst="rect">
            <a:avLst/>
          </a:prstGeom>
          <a:noFill/>
        </p:spPr>
        <p:txBody>
          <a:bodyPr wrap="square" rtlCol="0">
            <a:spAutoFit/>
          </a:bodyPr>
          <a:lstStyle/>
          <a:p>
            <a:pPr algn="ctr"/>
            <a:r>
              <a:rPr lang="en-US" sz="2800" b="1" i="1" dirty="0" smtClean="0">
                <a:solidFill>
                  <a:schemeClr val="bg1"/>
                </a:solidFill>
              </a:rPr>
              <a:t>Service</a:t>
            </a:r>
            <a:endParaRPr lang="en-US" sz="2800" b="1" dirty="0" smtClean="0">
              <a:solidFill>
                <a:schemeClr val="bg1"/>
              </a:solidFill>
            </a:endParaRPr>
          </a:p>
          <a:p>
            <a:pPr algn="ctr"/>
            <a:r>
              <a:rPr lang="en-US" b="1" dirty="0" smtClean="0">
                <a:solidFill>
                  <a:srgbClr val="FFFF00"/>
                </a:solidFill>
                <a:effectLst>
                  <a:outerShdw blurRad="38100" dist="38100" dir="2700000" algn="tl">
                    <a:srgbClr val="000000">
                      <a:alpha val="43137"/>
                    </a:srgbClr>
                  </a:outerShdw>
                </a:effectLst>
              </a:rPr>
              <a:t>Unlike </a:t>
            </a:r>
            <a:r>
              <a:rPr lang="en-US" b="1" dirty="0">
                <a:solidFill>
                  <a:srgbClr val="FFFF00"/>
                </a:solidFill>
                <a:effectLst>
                  <a:outerShdw blurRad="38100" dist="38100" dir="2700000" algn="tl">
                    <a:srgbClr val="000000">
                      <a:alpha val="43137"/>
                    </a:srgbClr>
                  </a:outerShdw>
                </a:effectLst>
              </a:rPr>
              <a:t>other vendors who only know how to sell, SPORTSPARK gives satisfaction to customers and our support specialists will help you make the best possible decisions and will provide you with outstanding customer support, possible product information and guidance.</a:t>
            </a:r>
            <a:endParaRPr lang="en-IN" dirty="0">
              <a:solidFill>
                <a:srgbClr val="FFFF00"/>
              </a:solidFill>
              <a:effectLst>
                <a:outerShdw blurRad="38100" dist="38100" dir="2700000" algn="tl">
                  <a:srgbClr val="000000">
                    <a:alpha val="43137"/>
                  </a:srgbClr>
                </a:outerShdw>
              </a:effectLst>
            </a:endParaRPr>
          </a:p>
          <a:p>
            <a:pPr algn="ctr"/>
            <a:endParaRPr lang="en-IN" dirty="0"/>
          </a:p>
        </p:txBody>
      </p:sp>
      <p:sp>
        <p:nvSpPr>
          <p:cNvPr id="7" name="TextBox 6"/>
          <p:cNvSpPr txBox="1"/>
          <p:nvPr/>
        </p:nvSpPr>
        <p:spPr>
          <a:xfrm>
            <a:off x="168733" y="4671785"/>
            <a:ext cx="11854536" cy="2185214"/>
          </a:xfrm>
          <a:prstGeom prst="rect">
            <a:avLst/>
          </a:prstGeom>
          <a:noFill/>
        </p:spPr>
        <p:txBody>
          <a:bodyPr wrap="square" rtlCol="0">
            <a:spAutoFit/>
          </a:bodyPr>
          <a:lstStyle/>
          <a:p>
            <a:pPr algn="ctr"/>
            <a:r>
              <a:rPr lang="en-US" sz="2800" b="1" i="1" dirty="0">
                <a:solidFill>
                  <a:schemeClr val="bg1"/>
                </a:solidFill>
              </a:rPr>
              <a:t>Post Delivery </a:t>
            </a:r>
            <a:r>
              <a:rPr lang="en-US" sz="2800" b="1" i="1" dirty="0" smtClean="0">
                <a:solidFill>
                  <a:schemeClr val="bg1"/>
                </a:solidFill>
              </a:rPr>
              <a:t>Service &amp; Warranty Support</a:t>
            </a:r>
            <a:endParaRPr lang="en-IN" sz="2800" dirty="0">
              <a:solidFill>
                <a:schemeClr val="bg1"/>
              </a:solidFill>
            </a:endParaRPr>
          </a:p>
          <a:p>
            <a:pPr algn="ctr"/>
            <a:r>
              <a:rPr lang="en-US" b="1" dirty="0">
                <a:solidFill>
                  <a:srgbClr val="FFFF00"/>
                </a:solidFill>
                <a:effectLst>
                  <a:outerShdw blurRad="38100" dist="38100" dir="2700000" algn="tl">
                    <a:srgbClr val="000000">
                      <a:alpha val="43137"/>
                    </a:srgbClr>
                  </a:outerShdw>
                </a:effectLst>
              </a:rPr>
              <a:t>Our target is to give complete satisfaction to customers. SPORTSPARK’s is always ready to help Post Delivery Service, whether or not under guarantee: we will provide you information and complete assistance with any problems you encounter with your equipment</a:t>
            </a:r>
            <a:r>
              <a:rPr lang="en-US" b="1" dirty="0" smtClean="0">
                <a:solidFill>
                  <a:srgbClr val="FFFF00"/>
                </a:solidFill>
                <a:effectLst>
                  <a:outerShdw blurRad="38100" dist="38100" dir="2700000" algn="tl">
                    <a:srgbClr val="000000">
                      <a:alpha val="43137"/>
                    </a:srgbClr>
                  </a:outerShdw>
                </a:effectLst>
              </a:rPr>
              <a:t>.</a:t>
            </a:r>
          </a:p>
          <a:p>
            <a:pPr algn="ctr"/>
            <a:r>
              <a:rPr lang="en-US" b="1" dirty="0" smtClean="0">
                <a:solidFill>
                  <a:srgbClr val="FFFF00"/>
                </a:solidFill>
                <a:effectLst>
                  <a:outerShdw blurRad="38100" dist="38100" dir="2700000" algn="tl">
                    <a:srgbClr val="000000">
                      <a:alpha val="43137"/>
                    </a:srgbClr>
                  </a:outerShdw>
                </a:effectLst>
              </a:rPr>
              <a:t>5 Years Warranty on manufacturing defects *</a:t>
            </a:r>
            <a:endParaRPr lang="en-IN" dirty="0">
              <a:solidFill>
                <a:srgbClr val="FFFF00"/>
              </a:solidFill>
              <a:effectLst>
                <a:outerShdw blurRad="38100" dist="38100" dir="2700000" algn="tl">
                  <a:srgbClr val="000000">
                    <a:alpha val="43137"/>
                  </a:srgbClr>
                </a:outerShdw>
              </a:effectLst>
            </a:endParaRPr>
          </a:p>
          <a:p>
            <a:pPr algn="ctr"/>
            <a:r>
              <a:rPr lang="en-US" b="1" dirty="0">
                <a:solidFill>
                  <a:srgbClr val="FFFF00"/>
                </a:solidFill>
                <a:effectLst>
                  <a:outerShdw blurRad="38100" dist="38100" dir="2700000" algn="tl">
                    <a:srgbClr val="000000">
                      <a:alpha val="43137"/>
                    </a:srgbClr>
                  </a:outerShdw>
                </a:effectLst>
              </a:rPr>
              <a:t>Post Delivery Service Charges will be applicable extra.</a:t>
            </a:r>
            <a:endParaRPr lang="en-IN" dirty="0">
              <a:solidFill>
                <a:srgbClr val="FFFF00"/>
              </a:solidFill>
              <a:effectLst>
                <a:outerShdw blurRad="38100" dist="38100" dir="2700000" algn="tl">
                  <a:srgbClr val="000000">
                    <a:alpha val="43137"/>
                  </a:srgbClr>
                </a:outerShdw>
              </a:effectLst>
            </a:endParaRPr>
          </a:p>
          <a:p>
            <a:pPr algn="ctr"/>
            <a:endParaRPr lang="en-IN" dirty="0"/>
          </a:p>
        </p:txBody>
      </p:sp>
      <p:cxnSp>
        <p:nvCxnSpPr>
          <p:cNvPr id="8" name="Straight Connector 7"/>
          <p:cNvCxnSpPr/>
          <p:nvPr/>
        </p:nvCxnSpPr>
        <p:spPr>
          <a:xfrm>
            <a:off x="3767793" y="2281702"/>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67793" y="4380110"/>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1889" y="49252"/>
            <a:ext cx="1200727" cy="743127"/>
          </a:xfrm>
          <a:prstGeom prst="rect">
            <a:avLst/>
          </a:prstGeom>
        </p:spPr>
      </p:pic>
    </p:spTree>
    <p:extLst>
      <p:ext uri="{BB962C8B-B14F-4D97-AF65-F5344CB8AC3E}">
        <p14:creationId xmlns:p14="http://schemas.microsoft.com/office/powerpoint/2010/main" val="1506389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30000"/>
                    </a14:imgEffect>
                  </a14:imgLayer>
                </a14:imgProps>
              </a:ext>
              <a:ext uri="{28A0092B-C50C-407E-A947-70E740481C1C}">
                <a14:useLocalDpi xmlns:a14="http://schemas.microsoft.com/office/drawing/2010/main" val="0"/>
              </a:ext>
            </a:extLst>
          </a:blip>
          <a:stretch>
            <a:fillRect/>
          </a:stretch>
        </p:blipFill>
        <p:spPr>
          <a:xfrm>
            <a:off x="0" y="-1667"/>
            <a:ext cx="12192000" cy="6864448"/>
          </a:xfrm>
          <a:prstGeom prst="rect">
            <a:avLst/>
          </a:prstGeom>
        </p:spPr>
      </p:pic>
      <p:sp>
        <p:nvSpPr>
          <p:cNvPr id="5" name="TextBox 4"/>
          <p:cNvSpPr txBox="1"/>
          <p:nvPr/>
        </p:nvSpPr>
        <p:spPr>
          <a:xfrm>
            <a:off x="1696444" y="1550042"/>
            <a:ext cx="9838271" cy="4678204"/>
          </a:xfrm>
          <a:prstGeom prst="rect">
            <a:avLst/>
          </a:prstGeom>
          <a:noFill/>
        </p:spPr>
        <p:txBody>
          <a:bodyPr wrap="none" rtlCol="0">
            <a:spAutoFit/>
          </a:bodyPr>
          <a:lstStyle/>
          <a:p>
            <a:r>
              <a:rPr lang="en-US" sz="2400" b="1" dirty="0">
                <a:solidFill>
                  <a:srgbClr val="FFFF00"/>
                </a:solidFill>
                <a:effectLst>
                  <a:outerShdw blurRad="38100" dist="38100" dir="2700000" algn="tl">
                    <a:srgbClr val="000000">
                      <a:alpha val="43137"/>
                    </a:srgbClr>
                  </a:outerShdw>
                </a:effectLst>
                <a:latin typeface="Arial Black" panose="020B0A04020102020204" pitchFamily="34" charset="0"/>
              </a:rPr>
              <a:t>Terms &amp; Conditions </a:t>
            </a:r>
            <a:r>
              <a:rPr lang="en-US" sz="2400" b="1" dirty="0" smtClean="0">
                <a:solidFill>
                  <a:srgbClr val="FFFF00"/>
                </a:solidFill>
                <a:effectLst>
                  <a:outerShdw blurRad="38100" dist="38100" dir="2700000" algn="tl">
                    <a:srgbClr val="000000">
                      <a:alpha val="43137"/>
                    </a:srgbClr>
                  </a:outerShdw>
                </a:effectLst>
                <a:latin typeface="Arial Black" panose="020B0A04020102020204" pitchFamily="34" charset="0"/>
              </a:rPr>
              <a:t>*</a:t>
            </a:r>
          </a:p>
          <a:p>
            <a:endParaRPr lang="en-IN" dirty="0" smtClean="0"/>
          </a:p>
          <a:p>
            <a:endParaRPr lang="en-IN" dirty="0" smtClean="0"/>
          </a:p>
          <a:p>
            <a:endParaRPr lang="en-IN" dirty="0"/>
          </a:p>
          <a:p>
            <a:pPr marL="285750" lvl="0" indent="-285750">
              <a:buFont typeface="Arial" panose="020B0604020202020204" pitchFamily="34" charset="0"/>
              <a:buChar char="•"/>
            </a:pPr>
            <a:r>
              <a:rPr lang="en-US" sz="2000" b="1" i="1" dirty="0">
                <a:solidFill>
                  <a:srgbClr val="FFFF00"/>
                </a:solidFill>
                <a:effectLst>
                  <a:outerShdw blurRad="38100" dist="38100" dir="2700000" algn="tl">
                    <a:srgbClr val="000000">
                      <a:alpha val="43137"/>
                    </a:srgbClr>
                  </a:outerShdw>
                </a:effectLst>
              </a:rPr>
              <a:t>Additional transportation cost will be applicable</a:t>
            </a:r>
            <a:r>
              <a:rPr lang="en-US" sz="2000" b="1" i="1" dirty="0" smtClean="0">
                <a:solidFill>
                  <a:srgbClr val="FFFF00"/>
                </a:solidFill>
                <a:effectLst>
                  <a:outerShdw blurRad="38100" dist="38100" dir="2700000" algn="tl">
                    <a:srgbClr val="000000">
                      <a:alpha val="43137"/>
                    </a:srgbClr>
                  </a:outerShdw>
                </a:effectLst>
              </a:rPr>
              <a:t>.</a:t>
            </a:r>
          </a:p>
          <a:p>
            <a:pPr lvl="0"/>
            <a:endParaRPr lang="en-IN" sz="2000" dirty="0">
              <a:solidFill>
                <a:schemeClr val="bg1"/>
              </a:solidFill>
              <a:effectLst>
                <a:outerShdw blurRad="38100" dist="38100" dir="2700000" algn="tl">
                  <a:srgbClr val="000000">
                    <a:alpha val="43137"/>
                  </a:srgbClr>
                </a:outerShdw>
              </a:effectLst>
            </a:endParaRPr>
          </a:p>
          <a:p>
            <a:pPr marL="285750" lvl="0" indent="-285750">
              <a:buFont typeface="Arial" panose="020B0604020202020204" pitchFamily="34" charset="0"/>
              <a:buChar char="•"/>
            </a:pPr>
            <a:r>
              <a:rPr lang="en-US" sz="2000" b="1" i="1" dirty="0">
                <a:solidFill>
                  <a:schemeClr val="bg1"/>
                </a:solidFill>
                <a:effectLst>
                  <a:outerShdw blurRad="38100" dist="38100" dir="2700000" algn="tl">
                    <a:srgbClr val="000000">
                      <a:alpha val="43137"/>
                    </a:srgbClr>
                  </a:outerShdw>
                </a:effectLst>
              </a:rPr>
              <a:t>18% GST will be applicable (9% SGST) &amp; (9% CGST), (GST Under composition scheme</a:t>
            </a:r>
            <a:r>
              <a:rPr lang="en-US" sz="2000" b="1" i="1" dirty="0" smtClean="0">
                <a:solidFill>
                  <a:schemeClr val="bg1"/>
                </a:solidFill>
                <a:effectLst>
                  <a:outerShdw blurRad="38100" dist="38100" dir="2700000" algn="tl">
                    <a:srgbClr val="000000">
                      <a:alpha val="43137"/>
                    </a:srgbClr>
                  </a:outerShdw>
                </a:effectLst>
              </a:rPr>
              <a:t>)</a:t>
            </a:r>
          </a:p>
          <a:p>
            <a:pPr lvl="0"/>
            <a:endParaRPr lang="en-IN" sz="2000" dirty="0">
              <a:solidFill>
                <a:schemeClr val="bg1"/>
              </a:solidFill>
              <a:effectLst>
                <a:outerShdw blurRad="38100" dist="38100" dir="2700000" algn="tl">
                  <a:srgbClr val="000000">
                    <a:alpha val="43137"/>
                  </a:srgbClr>
                </a:outerShdw>
              </a:effectLst>
            </a:endParaRPr>
          </a:p>
          <a:p>
            <a:pPr marL="285750" lvl="0" indent="-285750">
              <a:buFont typeface="Arial" panose="020B0604020202020204" pitchFamily="34" charset="0"/>
              <a:buChar char="•"/>
            </a:pPr>
            <a:r>
              <a:rPr lang="en-US" sz="2000" b="1" i="1" dirty="0">
                <a:solidFill>
                  <a:schemeClr val="bg1"/>
                </a:solidFill>
                <a:effectLst>
                  <a:outerShdw blurRad="38100" dist="38100" dir="2700000" algn="tl">
                    <a:srgbClr val="000000">
                      <a:alpha val="43137"/>
                    </a:srgbClr>
                  </a:outerShdw>
                </a:effectLst>
              </a:rPr>
              <a:t>Apparatus are for Indoor use </a:t>
            </a:r>
            <a:r>
              <a:rPr lang="en-US" sz="2000" b="1" i="1" dirty="0" smtClean="0">
                <a:solidFill>
                  <a:schemeClr val="bg1"/>
                </a:solidFill>
                <a:effectLst>
                  <a:outerShdw blurRad="38100" dist="38100" dir="2700000" algn="tl">
                    <a:srgbClr val="000000">
                      <a:alpha val="43137"/>
                    </a:srgbClr>
                  </a:outerShdw>
                </a:effectLst>
              </a:rPr>
              <a:t>only</a:t>
            </a:r>
          </a:p>
          <a:p>
            <a:pPr lvl="0"/>
            <a:endParaRPr lang="en-IN" sz="2000" dirty="0">
              <a:solidFill>
                <a:schemeClr val="bg1"/>
              </a:solidFill>
              <a:effectLst>
                <a:outerShdw blurRad="38100" dist="38100" dir="2700000" algn="tl">
                  <a:srgbClr val="000000">
                    <a:alpha val="43137"/>
                  </a:srgbClr>
                </a:outerShdw>
              </a:effectLst>
            </a:endParaRPr>
          </a:p>
          <a:p>
            <a:pPr marL="285750" lvl="0" indent="-285750">
              <a:buFont typeface="Arial" panose="020B0604020202020204" pitchFamily="34" charset="0"/>
              <a:buChar char="•"/>
            </a:pPr>
            <a:r>
              <a:rPr lang="en-US" sz="2000" b="1" i="1" dirty="0" smtClean="0">
                <a:solidFill>
                  <a:srgbClr val="FFFF00"/>
                </a:solidFill>
                <a:effectLst>
                  <a:outerShdw blurRad="38100" dist="38100" dir="2700000" algn="tl">
                    <a:srgbClr val="000000">
                      <a:alpha val="43137"/>
                    </a:srgbClr>
                  </a:outerShdw>
                </a:effectLst>
              </a:rPr>
              <a:t>75 </a:t>
            </a:r>
            <a:r>
              <a:rPr lang="en-US" sz="2000" b="1" i="1" dirty="0">
                <a:solidFill>
                  <a:srgbClr val="FFFF00"/>
                </a:solidFill>
                <a:effectLst>
                  <a:outerShdw blurRad="38100" dist="38100" dir="2700000" algn="tl">
                    <a:srgbClr val="000000">
                      <a:alpha val="43137"/>
                    </a:srgbClr>
                  </a:outerShdw>
                </a:effectLst>
              </a:rPr>
              <a:t>% Advance Payment is mandatory with approved official purchase order / work </a:t>
            </a:r>
            <a:r>
              <a:rPr lang="en-US" sz="2000" b="1" i="1" dirty="0" smtClean="0">
                <a:solidFill>
                  <a:srgbClr val="FFFF00"/>
                </a:solidFill>
                <a:effectLst>
                  <a:outerShdw blurRad="38100" dist="38100" dir="2700000" algn="tl">
                    <a:srgbClr val="000000">
                      <a:alpha val="43137"/>
                    </a:srgbClr>
                  </a:outerShdw>
                </a:effectLst>
              </a:rPr>
              <a:t>order</a:t>
            </a:r>
          </a:p>
          <a:p>
            <a:pPr lvl="0"/>
            <a:endParaRPr lang="en-IN" sz="2000" dirty="0">
              <a:solidFill>
                <a:schemeClr val="bg1"/>
              </a:solidFill>
              <a:effectLst>
                <a:outerShdw blurRad="38100" dist="38100" dir="2700000" algn="tl">
                  <a:srgbClr val="000000">
                    <a:alpha val="43137"/>
                  </a:srgbClr>
                </a:outerShdw>
              </a:effectLst>
            </a:endParaRPr>
          </a:p>
          <a:p>
            <a:pPr marL="285750" lvl="0" indent="-285750">
              <a:buFont typeface="Arial" panose="020B0604020202020204" pitchFamily="34" charset="0"/>
              <a:buChar char="•"/>
            </a:pPr>
            <a:r>
              <a:rPr lang="en-US" sz="2000" b="1" i="1" dirty="0">
                <a:solidFill>
                  <a:schemeClr val="bg1"/>
                </a:solidFill>
                <a:effectLst>
                  <a:outerShdw blurRad="38100" dist="38100" dir="2700000" algn="tl">
                    <a:srgbClr val="000000">
                      <a:alpha val="43137"/>
                    </a:srgbClr>
                  </a:outerShdw>
                </a:effectLst>
              </a:rPr>
              <a:t>Installation Charges will be extra on selective apparatus</a:t>
            </a:r>
            <a:r>
              <a:rPr lang="en-US" sz="2000" b="1" i="1" dirty="0" smtClean="0">
                <a:solidFill>
                  <a:schemeClr val="bg1"/>
                </a:solidFill>
                <a:effectLst>
                  <a:outerShdw blurRad="38100" dist="38100" dir="2700000" algn="tl">
                    <a:srgbClr val="000000">
                      <a:alpha val="43137"/>
                    </a:srgbClr>
                  </a:outerShdw>
                </a:effectLst>
              </a:rPr>
              <a:t>.</a:t>
            </a:r>
          </a:p>
          <a:p>
            <a:pPr marL="285750" lvl="0" indent="-285750">
              <a:buFont typeface="Arial" panose="020B0604020202020204" pitchFamily="34" charset="0"/>
              <a:buChar char="•"/>
            </a:pPr>
            <a:endParaRPr lang="en-US" sz="2000" b="1" i="1" dirty="0">
              <a:solidFill>
                <a:schemeClr val="bg1"/>
              </a:solidFill>
              <a:effectLst>
                <a:outerShdw blurRad="38100" dist="38100" dir="2700000" algn="tl">
                  <a:srgbClr val="000000">
                    <a:alpha val="43137"/>
                  </a:srgbClr>
                </a:outerShdw>
              </a:effectLst>
            </a:endParaRPr>
          </a:p>
          <a:p>
            <a:pPr marL="285750" lvl="0" indent="-285750">
              <a:buFont typeface="Arial" panose="020B0604020202020204" pitchFamily="34" charset="0"/>
              <a:buChar char="•"/>
            </a:pPr>
            <a:r>
              <a:rPr lang="en-US" sz="2000" b="1" i="1" dirty="0" smtClean="0">
                <a:solidFill>
                  <a:schemeClr val="bg1"/>
                </a:solidFill>
                <a:effectLst>
                  <a:outerShdw blurRad="38100" dist="38100" dir="2700000" algn="tl">
                    <a:srgbClr val="000000">
                      <a:alpha val="43137"/>
                    </a:srgbClr>
                  </a:outerShdw>
                </a:effectLst>
              </a:rPr>
              <a:t>Balance Payment shall be made immediately on Delivery of Products (Within 7 Days)</a:t>
            </a:r>
            <a:endParaRPr lang="en-IN" sz="2000" dirty="0">
              <a:solidFill>
                <a:schemeClr val="bg1"/>
              </a:solidFill>
              <a:effectLst>
                <a:outerShdw blurRad="38100" dist="38100" dir="2700000" algn="tl">
                  <a:srgbClr val="000000">
                    <a:alpha val="43137"/>
                  </a:srgbClr>
                </a:outerShdw>
              </a:effectLst>
            </a:endParaRPr>
          </a:p>
        </p:txBody>
      </p:sp>
      <p:cxnSp>
        <p:nvCxnSpPr>
          <p:cNvPr id="6" name="Straight Connector 5"/>
          <p:cNvCxnSpPr/>
          <p:nvPr/>
        </p:nvCxnSpPr>
        <p:spPr>
          <a:xfrm>
            <a:off x="1818485" y="2196448"/>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6444" y="483712"/>
            <a:ext cx="1200727" cy="743127"/>
          </a:xfrm>
          <a:prstGeom prst="rect">
            <a:avLst/>
          </a:prstGeom>
        </p:spPr>
      </p:pic>
    </p:spTree>
    <p:extLst>
      <p:ext uri="{BB962C8B-B14F-4D97-AF65-F5344CB8AC3E}">
        <p14:creationId xmlns:p14="http://schemas.microsoft.com/office/powerpoint/2010/main" val="1821720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85000" contrast="-30000"/>
                    </a14:imgEffect>
                  </a14:imgLayer>
                </a14:imgProps>
              </a:ext>
              <a:ext uri="{28A0092B-C50C-407E-A947-70E740481C1C}">
                <a14:useLocalDpi xmlns:a14="http://schemas.microsoft.com/office/drawing/2010/main" val="0"/>
              </a:ext>
            </a:extLst>
          </a:blip>
          <a:stretch>
            <a:fillRect/>
          </a:stretch>
        </p:blipFill>
        <p:spPr>
          <a:xfrm>
            <a:off x="1" y="1"/>
            <a:ext cx="12192000" cy="6858000"/>
          </a:xfrm>
          <a:prstGeom prst="rect">
            <a:avLst/>
          </a:prstGeom>
        </p:spPr>
      </p:pic>
      <p:sp>
        <p:nvSpPr>
          <p:cNvPr id="5" name="TextBox 4"/>
          <p:cNvSpPr txBox="1"/>
          <p:nvPr/>
        </p:nvSpPr>
        <p:spPr>
          <a:xfrm>
            <a:off x="2073498" y="1643897"/>
            <a:ext cx="8583303" cy="3570208"/>
          </a:xfrm>
          <a:prstGeom prst="rect">
            <a:avLst/>
          </a:prstGeom>
          <a:noFill/>
        </p:spPr>
        <p:txBody>
          <a:bodyPr wrap="square" rtlCol="0">
            <a:spAutoFit/>
          </a:bodyPr>
          <a:lstStyle/>
          <a:p>
            <a:r>
              <a:rPr lang="en-US" sz="2800" b="1" i="1" dirty="0">
                <a:solidFill>
                  <a:schemeClr val="bg1"/>
                </a:solidFill>
                <a:effectLst>
                  <a:outerShdw blurRad="38100" dist="38100" dir="2700000" algn="tl">
                    <a:srgbClr val="000000">
                      <a:alpha val="43137"/>
                    </a:srgbClr>
                  </a:outerShdw>
                </a:effectLst>
              </a:rPr>
              <a:t>Installation Service </a:t>
            </a:r>
            <a:r>
              <a:rPr lang="en-US" sz="2800" b="1" i="1" dirty="0" smtClean="0">
                <a:solidFill>
                  <a:schemeClr val="bg1"/>
                </a:solidFill>
                <a:effectLst>
                  <a:outerShdw blurRad="38100" dist="38100" dir="2700000" algn="tl">
                    <a:srgbClr val="000000">
                      <a:alpha val="43137"/>
                    </a:srgbClr>
                  </a:outerShdw>
                </a:effectLst>
              </a:rPr>
              <a:t>–</a:t>
            </a:r>
          </a:p>
          <a:p>
            <a:endParaRPr lang="en-IN" dirty="0"/>
          </a:p>
          <a:p>
            <a:r>
              <a:rPr lang="en-US" b="1" dirty="0">
                <a:solidFill>
                  <a:srgbClr val="FFFF00"/>
                </a:solidFill>
                <a:effectLst>
                  <a:outerShdw blurRad="38100" dist="38100" dir="2700000" algn="tl">
                    <a:srgbClr val="000000">
                      <a:alpha val="43137"/>
                    </a:srgbClr>
                  </a:outerShdw>
                </a:effectLst>
              </a:rPr>
              <a:t>SPORTSPARTK Provides Installation Service. We will install your equipment putting your facilities among the best available. Installation charges for following apparatus will be applicable. (Still Rings / Uneven Bars / High Bar / Flex Floor Exercise)</a:t>
            </a:r>
            <a:endParaRPr lang="en-IN" dirty="0">
              <a:solidFill>
                <a:srgbClr val="FFFF00"/>
              </a:solidFill>
              <a:effectLst>
                <a:outerShdw blurRad="38100" dist="38100" dir="2700000" algn="tl">
                  <a:srgbClr val="000000">
                    <a:alpha val="43137"/>
                  </a:srgbClr>
                </a:outerShdw>
              </a:effectLst>
            </a:endParaRPr>
          </a:p>
          <a:p>
            <a:endParaRPr lang="en-US" b="1" dirty="0" smtClean="0">
              <a:solidFill>
                <a:srgbClr val="FFFF00"/>
              </a:solidFill>
              <a:effectLst>
                <a:outerShdw blurRad="38100" dist="38100" dir="2700000" algn="tl">
                  <a:srgbClr val="000000">
                    <a:alpha val="43137"/>
                  </a:srgbClr>
                </a:outerShdw>
              </a:effectLst>
            </a:endParaRPr>
          </a:p>
          <a:p>
            <a:r>
              <a:rPr lang="en-US" b="1" dirty="0" smtClean="0">
                <a:solidFill>
                  <a:srgbClr val="FFFF00"/>
                </a:solidFill>
                <a:effectLst>
                  <a:outerShdw blurRad="38100" dist="38100" dir="2700000" algn="tl">
                    <a:srgbClr val="000000">
                      <a:alpha val="43137"/>
                    </a:srgbClr>
                  </a:outerShdw>
                </a:effectLst>
              </a:rPr>
              <a:t>Domestic (Mumbai) Charges</a:t>
            </a:r>
            <a:r>
              <a:rPr lang="en-US" b="1" dirty="0">
                <a:solidFill>
                  <a:srgbClr val="FFFF00"/>
                </a:solidFill>
                <a:effectLst>
                  <a:outerShdw blurRad="38100" dist="38100" dir="2700000" algn="tl">
                    <a:srgbClr val="000000">
                      <a:alpha val="43137"/>
                    </a:srgbClr>
                  </a:outerShdw>
                </a:effectLst>
              </a:rPr>
              <a:t>: </a:t>
            </a:r>
            <a:r>
              <a:rPr lang="en-US" b="1" dirty="0" err="1">
                <a:solidFill>
                  <a:srgbClr val="FFFF00"/>
                </a:solidFill>
                <a:effectLst>
                  <a:outerShdw blurRad="38100" dist="38100" dir="2700000" algn="tl">
                    <a:srgbClr val="000000">
                      <a:alpha val="43137"/>
                    </a:srgbClr>
                  </a:outerShdw>
                </a:effectLst>
              </a:rPr>
              <a:t>Rs</a:t>
            </a:r>
            <a:r>
              <a:rPr lang="en-US" b="1" dirty="0">
                <a:solidFill>
                  <a:srgbClr val="FFFF00"/>
                </a:solidFill>
                <a:effectLst>
                  <a:outerShdw blurRad="38100" dist="38100" dir="2700000" algn="tl">
                    <a:srgbClr val="000000">
                      <a:alpha val="43137"/>
                    </a:srgbClr>
                  </a:outerShdw>
                </a:effectLst>
              </a:rPr>
              <a:t>. </a:t>
            </a:r>
            <a:r>
              <a:rPr lang="en-US" b="1" dirty="0" smtClean="0">
                <a:solidFill>
                  <a:srgbClr val="FFFF00"/>
                </a:solidFill>
                <a:effectLst>
                  <a:outerShdw blurRad="38100" dist="38100" dir="2700000" algn="tl">
                    <a:srgbClr val="000000">
                      <a:alpha val="43137"/>
                    </a:srgbClr>
                  </a:outerShdw>
                </a:effectLst>
              </a:rPr>
              <a:t>2000</a:t>
            </a:r>
            <a:r>
              <a:rPr lang="en-US" b="1" dirty="0">
                <a:solidFill>
                  <a:srgbClr val="FFFF00"/>
                </a:solidFill>
                <a:effectLst>
                  <a:outerShdw blurRad="38100" dist="38100" dir="2700000" algn="tl">
                    <a:srgbClr val="000000">
                      <a:alpha val="43137"/>
                    </a:srgbClr>
                  </a:outerShdw>
                </a:effectLst>
              </a:rPr>
              <a:t>/- Only</a:t>
            </a:r>
            <a:endParaRPr lang="en-IN" dirty="0">
              <a:solidFill>
                <a:srgbClr val="FFFF00"/>
              </a:solidFill>
              <a:effectLst>
                <a:outerShdw blurRad="38100" dist="38100" dir="2700000" algn="tl">
                  <a:srgbClr val="000000">
                    <a:alpha val="43137"/>
                  </a:srgbClr>
                </a:outerShdw>
              </a:effectLst>
            </a:endParaRPr>
          </a:p>
          <a:p>
            <a:endParaRPr lang="en-US" b="1" dirty="0" smtClean="0">
              <a:solidFill>
                <a:srgbClr val="FFFF00"/>
              </a:solidFill>
              <a:effectLst>
                <a:outerShdw blurRad="38100" dist="38100" dir="2700000" algn="tl">
                  <a:srgbClr val="000000">
                    <a:alpha val="43137"/>
                  </a:srgbClr>
                </a:outerShdw>
              </a:effectLst>
            </a:endParaRPr>
          </a:p>
          <a:p>
            <a:r>
              <a:rPr lang="en-US" b="1" dirty="0" smtClean="0">
                <a:solidFill>
                  <a:srgbClr val="FFFF00"/>
                </a:solidFill>
                <a:effectLst>
                  <a:outerShdw blurRad="38100" dist="38100" dir="2700000" algn="tl">
                    <a:srgbClr val="000000">
                      <a:alpha val="43137"/>
                    </a:srgbClr>
                  </a:outerShdw>
                </a:effectLst>
              </a:rPr>
              <a:t>Other </a:t>
            </a:r>
            <a:r>
              <a:rPr lang="en-US" b="1" dirty="0">
                <a:solidFill>
                  <a:srgbClr val="FFFF00"/>
                </a:solidFill>
                <a:effectLst>
                  <a:outerShdw blurRad="38100" dist="38100" dir="2700000" algn="tl">
                    <a:srgbClr val="000000">
                      <a:alpha val="43137"/>
                    </a:srgbClr>
                  </a:outerShdw>
                </a:effectLst>
              </a:rPr>
              <a:t>Cities (Within Maharashtra): - </a:t>
            </a:r>
            <a:r>
              <a:rPr lang="en-US" b="1" dirty="0" err="1">
                <a:solidFill>
                  <a:srgbClr val="FFFF00"/>
                </a:solidFill>
                <a:effectLst>
                  <a:outerShdw blurRad="38100" dist="38100" dir="2700000" algn="tl">
                    <a:srgbClr val="000000">
                      <a:alpha val="43137"/>
                    </a:srgbClr>
                  </a:outerShdw>
                </a:effectLst>
              </a:rPr>
              <a:t>Rs</a:t>
            </a:r>
            <a:r>
              <a:rPr lang="en-US" b="1" dirty="0">
                <a:solidFill>
                  <a:srgbClr val="FFFF00"/>
                </a:solidFill>
                <a:effectLst>
                  <a:outerShdw blurRad="38100" dist="38100" dir="2700000" algn="tl">
                    <a:srgbClr val="000000">
                      <a:alpha val="43137"/>
                    </a:srgbClr>
                  </a:outerShdw>
                </a:effectLst>
              </a:rPr>
              <a:t>. </a:t>
            </a:r>
            <a:r>
              <a:rPr lang="en-US" b="1" dirty="0" smtClean="0">
                <a:solidFill>
                  <a:srgbClr val="FFFF00"/>
                </a:solidFill>
                <a:effectLst>
                  <a:outerShdw blurRad="38100" dist="38100" dir="2700000" algn="tl">
                    <a:srgbClr val="000000">
                      <a:alpha val="43137"/>
                    </a:srgbClr>
                  </a:outerShdw>
                </a:effectLst>
              </a:rPr>
              <a:t>3500</a:t>
            </a:r>
            <a:r>
              <a:rPr lang="en-US" b="1" dirty="0">
                <a:solidFill>
                  <a:srgbClr val="FFFF00"/>
                </a:solidFill>
                <a:effectLst>
                  <a:outerShdw blurRad="38100" dist="38100" dir="2700000" algn="tl">
                    <a:srgbClr val="000000">
                      <a:alpha val="43137"/>
                    </a:srgbClr>
                  </a:outerShdw>
                </a:effectLst>
              </a:rPr>
              <a:t>/- Only</a:t>
            </a:r>
            <a:endParaRPr lang="en-IN" dirty="0">
              <a:solidFill>
                <a:srgbClr val="FFFF00"/>
              </a:solidFill>
              <a:effectLst>
                <a:outerShdw blurRad="38100" dist="38100" dir="2700000" algn="tl">
                  <a:srgbClr val="000000">
                    <a:alpha val="43137"/>
                  </a:srgbClr>
                </a:outerShdw>
              </a:effectLst>
            </a:endParaRPr>
          </a:p>
          <a:p>
            <a:endParaRPr lang="en-US" b="1" dirty="0" smtClean="0">
              <a:solidFill>
                <a:srgbClr val="FFFF00"/>
              </a:solidFill>
              <a:effectLst>
                <a:outerShdw blurRad="38100" dist="38100" dir="2700000" algn="tl">
                  <a:srgbClr val="000000">
                    <a:alpha val="43137"/>
                  </a:srgbClr>
                </a:outerShdw>
              </a:effectLst>
            </a:endParaRPr>
          </a:p>
          <a:p>
            <a:r>
              <a:rPr lang="en-US" b="1" dirty="0" smtClean="0">
                <a:solidFill>
                  <a:srgbClr val="FFFF00"/>
                </a:solidFill>
                <a:effectLst>
                  <a:outerShdw blurRad="38100" dist="38100" dir="2700000" algn="tl">
                    <a:srgbClr val="000000">
                      <a:alpha val="43137"/>
                    </a:srgbClr>
                  </a:outerShdw>
                </a:effectLst>
              </a:rPr>
              <a:t>Other </a:t>
            </a:r>
            <a:r>
              <a:rPr lang="en-US" b="1" dirty="0">
                <a:solidFill>
                  <a:srgbClr val="FFFF00"/>
                </a:solidFill>
                <a:effectLst>
                  <a:outerShdw blurRad="38100" dist="38100" dir="2700000" algn="tl">
                    <a:srgbClr val="000000">
                      <a:alpha val="43137"/>
                    </a:srgbClr>
                  </a:outerShdw>
                </a:effectLst>
              </a:rPr>
              <a:t>States: - </a:t>
            </a:r>
            <a:r>
              <a:rPr lang="en-US" b="1" dirty="0" err="1">
                <a:solidFill>
                  <a:srgbClr val="FFFF00"/>
                </a:solidFill>
                <a:effectLst>
                  <a:outerShdw blurRad="38100" dist="38100" dir="2700000" algn="tl">
                    <a:srgbClr val="000000">
                      <a:alpha val="43137"/>
                    </a:srgbClr>
                  </a:outerShdw>
                </a:effectLst>
              </a:rPr>
              <a:t>Rs</a:t>
            </a:r>
            <a:r>
              <a:rPr lang="en-US" b="1" dirty="0">
                <a:solidFill>
                  <a:srgbClr val="FFFF00"/>
                </a:solidFill>
                <a:effectLst>
                  <a:outerShdw blurRad="38100" dist="38100" dir="2700000" algn="tl">
                    <a:srgbClr val="000000">
                      <a:alpha val="43137"/>
                    </a:srgbClr>
                  </a:outerShdw>
                </a:effectLst>
              </a:rPr>
              <a:t>. </a:t>
            </a:r>
            <a:r>
              <a:rPr lang="en-US" b="1" dirty="0" smtClean="0">
                <a:solidFill>
                  <a:srgbClr val="FFFF00"/>
                </a:solidFill>
                <a:effectLst>
                  <a:outerShdw blurRad="38100" dist="38100" dir="2700000" algn="tl">
                    <a:srgbClr val="000000">
                      <a:alpha val="43137"/>
                    </a:srgbClr>
                  </a:outerShdw>
                </a:effectLst>
              </a:rPr>
              <a:t>8000</a:t>
            </a:r>
            <a:r>
              <a:rPr lang="en-US" b="1" dirty="0">
                <a:solidFill>
                  <a:srgbClr val="FFFF00"/>
                </a:solidFill>
                <a:effectLst>
                  <a:outerShdw blurRad="38100" dist="38100" dir="2700000" algn="tl">
                    <a:srgbClr val="000000">
                      <a:alpha val="43137"/>
                    </a:srgbClr>
                  </a:outerShdw>
                </a:effectLst>
              </a:rPr>
              <a:t>/- Only</a:t>
            </a:r>
            <a:endParaRPr lang="en-IN" dirty="0">
              <a:solidFill>
                <a:srgbClr val="FFFF00"/>
              </a:solidFill>
              <a:effectLst>
                <a:outerShdw blurRad="38100" dist="38100" dir="2700000" algn="tl">
                  <a:srgbClr val="000000">
                    <a:alpha val="43137"/>
                  </a:srgbClr>
                </a:outerShdw>
              </a:effectLst>
            </a:endParaRPr>
          </a:p>
          <a:p>
            <a:endParaRPr lang="en-IN" dirty="0"/>
          </a:p>
        </p:txBody>
      </p:sp>
      <p:cxnSp>
        <p:nvCxnSpPr>
          <p:cNvPr id="6" name="Straight Connector 5"/>
          <p:cNvCxnSpPr/>
          <p:nvPr/>
        </p:nvCxnSpPr>
        <p:spPr>
          <a:xfrm>
            <a:off x="2143838" y="2239498"/>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838" y="789023"/>
            <a:ext cx="1200727" cy="743127"/>
          </a:xfrm>
          <a:prstGeom prst="rect">
            <a:avLst/>
          </a:prstGeom>
        </p:spPr>
      </p:pic>
    </p:spTree>
    <p:extLst>
      <p:ext uri="{BB962C8B-B14F-4D97-AF65-F5344CB8AC3E}">
        <p14:creationId xmlns:p14="http://schemas.microsoft.com/office/powerpoint/2010/main" val="3448714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0066" y="3935437"/>
            <a:ext cx="3749296" cy="630942"/>
          </a:xfrm>
          <a:prstGeom prst="rect">
            <a:avLst/>
          </a:prstGeom>
          <a:noFill/>
        </p:spPr>
        <p:txBody>
          <a:bodyPr wrap="none" rtlCol="0">
            <a:spAutoFit/>
          </a:bodyPr>
          <a:lstStyle/>
          <a:p>
            <a:r>
              <a:rPr lang="en-IN" sz="3500" b="1" dirty="0" smtClean="0">
                <a:solidFill>
                  <a:schemeClr val="bg1"/>
                </a:solidFill>
                <a:effectLst>
                  <a:outerShdw blurRad="38100" dist="38100" dir="2700000" algn="tl">
                    <a:srgbClr val="000000">
                      <a:alpha val="43137"/>
                    </a:srgbClr>
                  </a:outerShdw>
                </a:effectLst>
                <a:latin typeface="Arial Black" panose="020B0A04020102020204" pitchFamily="34" charset="0"/>
              </a:rPr>
              <a:t>Pommel Horse</a:t>
            </a:r>
          </a:p>
        </p:txBody>
      </p:sp>
      <p:sp>
        <p:nvSpPr>
          <p:cNvPr id="3" name="TextBox 2"/>
          <p:cNvSpPr txBox="1"/>
          <p:nvPr/>
        </p:nvSpPr>
        <p:spPr>
          <a:xfrm>
            <a:off x="124134" y="4571728"/>
            <a:ext cx="3934090"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Standard Size – As per FIG Specification</a:t>
            </a:r>
            <a:endParaRPr lang="en-IN"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543" y="1427748"/>
            <a:ext cx="5691301" cy="5691301"/>
          </a:xfrm>
          <a:prstGeom prst="rect">
            <a:avLst/>
          </a:prstGeom>
        </p:spPr>
      </p:pic>
      <p:sp>
        <p:nvSpPr>
          <p:cNvPr id="8" name="TextBox 7"/>
          <p:cNvSpPr txBox="1"/>
          <p:nvPr/>
        </p:nvSpPr>
        <p:spPr>
          <a:xfrm>
            <a:off x="124134" y="4941060"/>
            <a:ext cx="4806059" cy="369332"/>
          </a:xfrm>
          <a:prstGeom prst="rect">
            <a:avLst/>
          </a:prstGeom>
          <a:noFill/>
        </p:spPr>
        <p:txBody>
          <a:bodyPr wrap="none" rtlCol="0">
            <a:spAutoFit/>
          </a:bodyPr>
          <a:lstStyle/>
          <a:p>
            <a:r>
              <a:rPr lang="en-IN" b="1" dirty="0" smtClean="0">
                <a:solidFill>
                  <a:srgbClr val="0070C0"/>
                </a:solidFill>
                <a:effectLst>
                  <a:outerShdw blurRad="38100" dist="38100" dir="2700000" algn="tl">
                    <a:srgbClr val="000000">
                      <a:alpha val="43137"/>
                    </a:srgbClr>
                  </a:outerShdw>
                </a:effectLst>
              </a:rPr>
              <a:t>FIG Specification Apparatus (</a:t>
            </a:r>
            <a:r>
              <a:rPr lang="en-IN" b="1" dirty="0" smtClean="0">
                <a:solidFill>
                  <a:schemeClr val="bg1"/>
                </a:solidFill>
                <a:effectLst>
                  <a:outerShdw blurRad="38100" dist="38100" dir="2700000" algn="tl">
                    <a:srgbClr val="000000">
                      <a:alpha val="43137"/>
                    </a:srgbClr>
                  </a:outerShdw>
                </a:effectLst>
              </a:rPr>
              <a:t>Competitive Model</a:t>
            </a:r>
            <a:r>
              <a:rPr lang="en-IN" b="1" dirty="0" smtClean="0">
                <a:solidFill>
                  <a:srgbClr val="0070C0"/>
                </a:solidFill>
                <a:effectLst>
                  <a:outerShdw blurRad="38100" dist="38100" dir="2700000" algn="tl">
                    <a:srgbClr val="000000">
                      <a:alpha val="43137"/>
                    </a:srgbClr>
                  </a:outerShdw>
                </a:effectLst>
              </a:rPr>
              <a:t>)</a:t>
            </a:r>
            <a:endParaRPr lang="en-IN" b="1" dirty="0">
              <a:solidFill>
                <a:srgbClr val="0070C0"/>
              </a:solidFill>
              <a:effectLst>
                <a:outerShdw blurRad="38100" dist="38100" dir="2700000" algn="tl">
                  <a:srgbClr val="000000">
                    <a:alpha val="43137"/>
                  </a:srgbClr>
                </a:outerShdw>
              </a:effectLst>
            </a:endParaRPr>
          </a:p>
        </p:txBody>
      </p:sp>
      <p:cxnSp>
        <p:nvCxnSpPr>
          <p:cNvPr id="9" name="Straight Connector 8"/>
          <p:cNvCxnSpPr/>
          <p:nvPr/>
        </p:nvCxnSpPr>
        <p:spPr>
          <a:xfrm>
            <a:off x="203443" y="4566379"/>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350" y="3136218"/>
            <a:ext cx="1200727" cy="743127"/>
          </a:xfrm>
          <a:prstGeom prst="rect">
            <a:avLst/>
          </a:prstGeom>
        </p:spPr>
      </p:pic>
    </p:spTree>
    <p:extLst>
      <p:ext uri="{BB962C8B-B14F-4D97-AF65-F5344CB8AC3E}">
        <p14:creationId xmlns:p14="http://schemas.microsoft.com/office/powerpoint/2010/main" val="4039496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0756" cy="6858000"/>
          </a:xfrm>
          <a:prstGeom prst="rect">
            <a:avLst/>
          </a:prstGeom>
        </p:spPr>
      </p:pic>
      <p:sp>
        <p:nvSpPr>
          <p:cNvPr id="6" name="TextBox 5"/>
          <p:cNvSpPr txBox="1"/>
          <p:nvPr/>
        </p:nvSpPr>
        <p:spPr>
          <a:xfrm>
            <a:off x="7343332" y="334438"/>
            <a:ext cx="2749471" cy="646331"/>
          </a:xfrm>
          <a:prstGeom prst="rect">
            <a:avLst/>
          </a:prstGeom>
          <a:noFill/>
        </p:spPr>
        <p:txBody>
          <a:bodyPr wrap="none" rtlCol="0">
            <a:spAutoFit/>
          </a:bodyPr>
          <a:lstStyle/>
          <a:p>
            <a:r>
              <a:rPr lang="en-IN" sz="3500" dirty="0" smtClean="0">
                <a:solidFill>
                  <a:schemeClr val="bg1"/>
                </a:solidFill>
                <a:latin typeface="Arial Black" panose="020B0A04020102020204" pitchFamily="34" charset="0"/>
              </a:rPr>
              <a:t>Still</a:t>
            </a:r>
            <a:r>
              <a:rPr lang="en-IN" sz="3600" dirty="0" smtClean="0">
                <a:solidFill>
                  <a:schemeClr val="bg1"/>
                </a:solidFill>
                <a:latin typeface="Arial Black" panose="020B0A04020102020204" pitchFamily="34" charset="0"/>
              </a:rPr>
              <a:t> </a:t>
            </a:r>
            <a:r>
              <a:rPr lang="en-IN" sz="3500" dirty="0" smtClean="0">
                <a:solidFill>
                  <a:schemeClr val="bg1"/>
                </a:solidFill>
                <a:latin typeface="Arial Black" panose="020B0A04020102020204" pitchFamily="34" charset="0"/>
              </a:rPr>
              <a:t>Rings</a:t>
            </a:r>
            <a:endParaRPr lang="en-IN" sz="3500" dirty="0">
              <a:solidFill>
                <a:schemeClr val="bg1"/>
              </a:solidFill>
              <a:latin typeface="Arial Black" panose="020B0A04020102020204" pitchFamily="34" charset="0"/>
            </a:endParaRPr>
          </a:p>
        </p:txBody>
      </p:sp>
      <p:sp>
        <p:nvSpPr>
          <p:cNvPr id="7" name="TextBox 6"/>
          <p:cNvSpPr txBox="1"/>
          <p:nvPr/>
        </p:nvSpPr>
        <p:spPr>
          <a:xfrm>
            <a:off x="3049689" y="5345723"/>
            <a:ext cx="9142311" cy="923330"/>
          </a:xfrm>
          <a:prstGeom prst="rect">
            <a:avLst/>
          </a:prstGeom>
          <a:noFill/>
        </p:spPr>
        <p:txBody>
          <a:bodyPr wrap="none" rtlCol="0">
            <a:spAutoFit/>
          </a:bodyPr>
          <a:lstStyle/>
          <a:p>
            <a:r>
              <a:rPr lang="en-US" b="1" dirty="0">
                <a:solidFill>
                  <a:schemeClr val="accent1"/>
                </a:solidFill>
              </a:rPr>
              <a:t>Standard Size – As per FIG Specification with Structure</a:t>
            </a:r>
            <a:endParaRPr lang="en-IN" dirty="0">
              <a:solidFill>
                <a:schemeClr val="accent1"/>
              </a:solidFill>
            </a:endParaRPr>
          </a:p>
          <a:p>
            <a:r>
              <a:rPr lang="en-US" b="1" dirty="0">
                <a:solidFill>
                  <a:schemeClr val="bg1"/>
                </a:solidFill>
              </a:rPr>
              <a:t>Fiber Rings with sturdy belts.</a:t>
            </a:r>
            <a:endParaRPr lang="en-IN" dirty="0">
              <a:solidFill>
                <a:schemeClr val="bg1"/>
              </a:solidFill>
            </a:endParaRPr>
          </a:p>
          <a:p>
            <a:r>
              <a:rPr lang="en-US" b="1" dirty="0">
                <a:solidFill>
                  <a:schemeClr val="bg1"/>
                </a:solidFill>
              </a:rPr>
              <a:t>Adjustable Structure made of pipes with tightening wire rope, Height adjustable, coupling etc.</a:t>
            </a:r>
            <a:endParaRPr lang="en-IN"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2" y="1083300"/>
            <a:ext cx="5774700" cy="5774700"/>
          </a:xfrm>
          <a:prstGeom prst="rect">
            <a:avLst/>
          </a:prstGeom>
        </p:spPr>
      </p:pic>
      <p:sp>
        <p:nvSpPr>
          <p:cNvPr id="9" name="TextBox 8"/>
          <p:cNvSpPr txBox="1"/>
          <p:nvPr/>
        </p:nvSpPr>
        <p:spPr>
          <a:xfrm>
            <a:off x="6315039" y="923385"/>
            <a:ext cx="4806059" cy="369332"/>
          </a:xfrm>
          <a:prstGeom prst="rect">
            <a:avLst/>
          </a:prstGeom>
          <a:noFill/>
        </p:spPr>
        <p:txBody>
          <a:bodyPr wrap="none" rtlCol="0">
            <a:spAutoFit/>
          </a:bodyPr>
          <a:lstStyle/>
          <a:p>
            <a:r>
              <a:rPr lang="en-IN" b="1" dirty="0" smtClean="0">
                <a:solidFill>
                  <a:srgbClr val="0070C0"/>
                </a:solidFill>
                <a:effectLst>
                  <a:outerShdw blurRad="38100" dist="38100" dir="2700000" algn="tl">
                    <a:srgbClr val="000000">
                      <a:alpha val="43137"/>
                    </a:srgbClr>
                  </a:outerShdw>
                </a:effectLst>
              </a:rPr>
              <a:t>FIG Specification Apparatus (</a:t>
            </a:r>
            <a:r>
              <a:rPr lang="en-IN" b="1" dirty="0" smtClean="0">
                <a:solidFill>
                  <a:schemeClr val="bg1"/>
                </a:solidFill>
                <a:effectLst>
                  <a:outerShdw blurRad="38100" dist="38100" dir="2700000" algn="tl">
                    <a:srgbClr val="000000">
                      <a:alpha val="43137"/>
                    </a:srgbClr>
                  </a:outerShdw>
                </a:effectLst>
              </a:rPr>
              <a:t>Competitive Model</a:t>
            </a:r>
            <a:r>
              <a:rPr lang="en-IN" b="1" dirty="0" smtClean="0">
                <a:solidFill>
                  <a:srgbClr val="0070C0"/>
                </a:solidFill>
                <a:effectLst>
                  <a:outerShdw blurRad="38100" dist="38100" dir="2700000" algn="tl">
                    <a:srgbClr val="000000">
                      <a:alpha val="43137"/>
                    </a:srgbClr>
                  </a:outerShdw>
                </a:effectLst>
              </a:rPr>
              <a:t>)</a:t>
            </a:r>
            <a:endParaRPr lang="en-IN" b="1" dirty="0">
              <a:solidFill>
                <a:srgbClr val="0070C0"/>
              </a:solidFill>
              <a:effectLst>
                <a:outerShdw blurRad="38100" dist="38100" dir="2700000" algn="tl">
                  <a:srgbClr val="000000">
                    <a:alpha val="43137"/>
                  </a:srgbClr>
                </a:outerShdw>
              </a:effectLst>
            </a:endParaRPr>
          </a:p>
        </p:txBody>
      </p:sp>
      <p:cxnSp>
        <p:nvCxnSpPr>
          <p:cNvPr id="10" name="Straight Connector 9"/>
          <p:cNvCxnSpPr/>
          <p:nvPr/>
        </p:nvCxnSpPr>
        <p:spPr>
          <a:xfrm>
            <a:off x="6417998" y="923385"/>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005" y="286039"/>
            <a:ext cx="1200727" cy="743127"/>
          </a:xfrm>
          <a:prstGeom prst="rect">
            <a:avLst/>
          </a:prstGeom>
        </p:spPr>
      </p:pic>
    </p:spTree>
    <p:extLst>
      <p:ext uri="{BB962C8B-B14F-4D97-AF65-F5344CB8AC3E}">
        <p14:creationId xmlns:p14="http://schemas.microsoft.com/office/powerpoint/2010/main" val="11202281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0" y="0"/>
            <a:ext cx="12218420" cy="6858000"/>
          </a:xfrm>
          <a:prstGeom prst="rect">
            <a:avLst/>
          </a:prstGeom>
        </p:spPr>
      </p:pic>
      <p:sp>
        <p:nvSpPr>
          <p:cNvPr id="3" name="TextBox 2"/>
          <p:cNvSpPr txBox="1"/>
          <p:nvPr/>
        </p:nvSpPr>
        <p:spPr>
          <a:xfrm>
            <a:off x="365759" y="534572"/>
            <a:ext cx="3044103" cy="646331"/>
          </a:xfrm>
          <a:prstGeom prst="rect">
            <a:avLst/>
          </a:prstGeom>
          <a:noFill/>
        </p:spPr>
        <p:txBody>
          <a:bodyPr wrap="none" rtlCol="0">
            <a:spAutoFit/>
          </a:bodyPr>
          <a:lstStyle/>
          <a:p>
            <a:r>
              <a:rPr lang="en-IN" sz="3600" dirty="0" smtClean="0">
                <a:solidFill>
                  <a:schemeClr val="bg1"/>
                </a:solidFill>
                <a:latin typeface="Arial Black" panose="020B0A04020102020204" pitchFamily="34" charset="0"/>
              </a:rPr>
              <a:t>Table Vault</a:t>
            </a:r>
            <a:endParaRPr lang="en-IN" sz="3600" dirty="0">
              <a:solidFill>
                <a:schemeClr val="bg1"/>
              </a:solidFill>
              <a:latin typeface="Arial Black" panose="020B0A04020102020204" pitchFamily="34" charset="0"/>
            </a:endParaRPr>
          </a:p>
        </p:txBody>
      </p:sp>
      <p:sp>
        <p:nvSpPr>
          <p:cNvPr id="4" name="TextBox 3"/>
          <p:cNvSpPr txBox="1"/>
          <p:nvPr/>
        </p:nvSpPr>
        <p:spPr>
          <a:xfrm>
            <a:off x="393895" y="1180903"/>
            <a:ext cx="3986989"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Standard Size – As per FIG Specification </a:t>
            </a:r>
            <a:endParaRPr lang="en-IN"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29" y="2460210"/>
            <a:ext cx="3664825" cy="4397790"/>
          </a:xfrm>
          <a:prstGeom prst="rect">
            <a:avLst/>
          </a:prstGeom>
        </p:spPr>
      </p:pic>
      <p:sp>
        <p:nvSpPr>
          <p:cNvPr id="6" name="TextBox 5"/>
          <p:cNvSpPr txBox="1"/>
          <p:nvPr/>
        </p:nvSpPr>
        <p:spPr>
          <a:xfrm>
            <a:off x="393895" y="1530809"/>
            <a:ext cx="4806059" cy="369332"/>
          </a:xfrm>
          <a:prstGeom prst="rect">
            <a:avLst/>
          </a:prstGeom>
          <a:noFill/>
        </p:spPr>
        <p:txBody>
          <a:bodyPr wrap="none" rtlCol="0">
            <a:spAutoFit/>
          </a:bodyPr>
          <a:lstStyle/>
          <a:p>
            <a:r>
              <a:rPr lang="en-IN" b="1" dirty="0" smtClean="0">
                <a:solidFill>
                  <a:srgbClr val="0070C0"/>
                </a:solidFill>
                <a:effectLst>
                  <a:outerShdw blurRad="38100" dist="38100" dir="2700000" algn="tl">
                    <a:srgbClr val="000000">
                      <a:alpha val="43137"/>
                    </a:srgbClr>
                  </a:outerShdw>
                </a:effectLst>
              </a:rPr>
              <a:t>FIG Specification Apparatus (</a:t>
            </a:r>
            <a:r>
              <a:rPr lang="en-IN" b="1" dirty="0" smtClean="0">
                <a:solidFill>
                  <a:schemeClr val="bg1"/>
                </a:solidFill>
                <a:effectLst>
                  <a:outerShdw blurRad="38100" dist="38100" dir="2700000" algn="tl">
                    <a:srgbClr val="000000">
                      <a:alpha val="43137"/>
                    </a:srgbClr>
                  </a:outerShdw>
                </a:effectLst>
              </a:rPr>
              <a:t>Competitive Model</a:t>
            </a:r>
            <a:r>
              <a:rPr lang="en-IN" b="1" dirty="0" smtClean="0">
                <a:solidFill>
                  <a:srgbClr val="0070C0"/>
                </a:solidFill>
                <a:effectLst>
                  <a:outerShdw blurRad="38100" dist="38100" dir="2700000" algn="tl">
                    <a:srgbClr val="000000">
                      <a:alpha val="43137"/>
                    </a:srgbClr>
                  </a:outerShdw>
                </a:effectLst>
              </a:rPr>
              <a:t>)</a:t>
            </a:r>
            <a:endParaRPr lang="en-IN" b="1" dirty="0">
              <a:solidFill>
                <a:srgbClr val="0070C0"/>
              </a:solidFill>
              <a:effectLst>
                <a:outerShdw blurRad="38100" dist="38100" dir="2700000" algn="tl">
                  <a:srgbClr val="000000">
                    <a:alpha val="43137"/>
                  </a:srgbClr>
                </a:outerShdw>
              </a:effectLst>
            </a:endParaRPr>
          </a:p>
        </p:txBody>
      </p:sp>
      <p:cxnSp>
        <p:nvCxnSpPr>
          <p:cNvPr id="7" name="Straight Connector 6"/>
          <p:cNvCxnSpPr/>
          <p:nvPr/>
        </p:nvCxnSpPr>
        <p:spPr>
          <a:xfrm>
            <a:off x="487272" y="1151985"/>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5044" y="622442"/>
            <a:ext cx="1200727" cy="743127"/>
          </a:xfrm>
          <a:prstGeom prst="rect">
            <a:avLst/>
          </a:prstGeom>
        </p:spPr>
      </p:pic>
    </p:spTree>
    <p:extLst>
      <p:ext uri="{BB962C8B-B14F-4D97-AF65-F5344CB8AC3E}">
        <p14:creationId xmlns:p14="http://schemas.microsoft.com/office/powerpoint/2010/main" val="1257442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70000" contrast="-1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77483" y="374386"/>
            <a:ext cx="4288353" cy="646331"/>
          </a:xfrm>
          <a:prstGeom prst="rect">
            <a:avLst/>
          </a:prstGeom>
          <a:noFill/>
        </p:spPr>
        <p:txBody>
          <a:bodyPr wrap="none" rtlCol="0">
            <a:spAutoFit/>
          </a:bodyPr>
          <a:lstStyle/>
          <a:p>
            <a:r>
              <a:rPr lang="en-IN" sz="3600" dirty="0" smtClean="0">
                <a:solidFill>
                  <a:schemeClr val="bg1"/>
                </a:solidFill>
                <a:effectLst>
                  <a:outerShdw blurRad="38100" dist="38100" dir="2700000" algn="tl">
                    <a:srgbClr val="000000">
                      <a:alpha val="43137"/>
                    </a:srgbClr>
                  </a:outerShdw>
                </a:effectLst>
                <a:latin typeface="Arial Black" panose="020B0A04020102020204" pitchFamily="34" charset="0"/>
              </a:rPr>
              <a:t>Balancing Beam</a:t>
            </a:r>
            <a:endParaRPr lang="en-IN" sz="3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4" name="TextBox 3"/>
          <p:cNvSpPr txBox="1"/>
          <p:nvPr/>
        </p:nvSpPr>
        <p:spPr>
          <a:xfrm>
            <a:off x="1758801" y="1054192"/>
            <a:ext cx="3978525" cy="400110"/>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Standard </a:t>
            </a:r>
            <a:r>
              <a:rPr lang="en-US" sz="2000" b="1" dirty="0">
                <a:solidFill>
                  <a:schemeClr val="bg1"/>
                </a:solidFill>
                <a:effectLst>
                  <a:outerShdw blurRad="38100" dist="38100" dir="2700000" algn="tl">
                    <a:srgbClr val="000000">
                      <a:alpha val="43137"/>
                    </a:srgbClr>
                  </a:outerShdw>
                </a:effectLst>
              </a:rPr>
              <a:t>Size</a:t>
            </a:r>
            <a:r>
              <a:rPr lang="en-US" b="1" dirty="0">
                <a:solidFill>
                  <a:schemeClr val="bg1"/>
                </a:solidFill>
                <a:effectLst>
                  <a:outerShdw blurRad="38100" dist="38100" dir="2700000" algn="tl">
                    <a:srgbClr val="000000">
                      <a:alpha val="43137"/>
                    </a:srgbClr>
                  </a:outerShdw>
                </a:effectLst>
              </a:rPr>
              <a:t> – As per FIG Specification</a:t>
            </a:r>
            <a:endParaRPr lang="en-IN"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326" y="3429000"/>
            <a:ext cx="6354887" cy="3567455"/>
          </a:xfrm>
          <a:prstGeom prst="rect">
            <a:avLst/>
          </a:prstGeom>
        </p:spPr>
      </p:pic>
      <p:sp>
        <p:nvSpPr>
          <p:cNvPr id="6" name="TextBox 5"/>
          <p:cNvSpPr txBox="1"/>
          <p:nvPr/>
        </p:nvSpPr>
        <p:spPr>
          <a:xfrm>
            <a:off x="949958" y="1376063"/>
            <a:ext cx="4806059" cy="369332"/>
          </a:xfrm>
          <a:prstGeom prst="rect">
            <a:avLst/>
          </a:prstGeom>
          <a:noFill/>
        </p:spPr>
        <p:txBody>
          <a:bodyPr wrap="none" rtlCol="0">
            <a:spAutoFit/>
          </a:bodyPr>
          <a:lstStyle/>
          <a:p>
            <a:r>
              <a:rPr lang="en-IN" b="1" dirty="0" smtClean="0">
                <a:solidFill>
                  <a:srgbClr val="0070C0"/>
                </a:solidFill>
                <a:effectLst>
                  <a:outerShdw blurRad="38100" dist="38100" dir="2700000" algn="tl">
                    <a:srgbClr val="000000">
                      <a:alpha val="43137"/>
                    </a:srgbClr>
                  </a:outerShdw>
                </a:effectLst>
              </a:rPr>
              <a:t>FIG Specification Apparatus (</a:t>
            </a:r>
            <a:r>
              <a:rPr lang="en-IN" b="1" dirty="0" smtClean="0">
                <a:solidFill>
                  <a:schemeClr val="bg1"/>
                </a:solidFill>
                <a:effectLst>
                  <a:outerShdw blurRad="38100" dist="38100" dir="2700000" algn="tl">
                    <a:srgbClr val="000000">
                      <a:alpha val="43137"/>
                    </a:srgbClr>
                  </a:outerShdw>
                </a:effectLst>
              </a:rPr>
              <a:t>Competitive Model</a:t>
            </a:r>
            <a:r>
              <a:rPr lang="en-IN" b="1" dirty="0" smtClean="0">
                <a:solidFill>
                  <a:srgbClr val="0070C0"/>
                </a:solidFill>
                <a:effectLst>
                  <a:outerShdw blurRad="38100" dist="38100" dir="2700000" algn="tl">
                    <a:srgbClr val="000000">
                      <a:alpha val="43137"/>
                    </a:srgbClr>
                  </a:outerShdw>
                </a:effectLst>
              </a:rPr>
              <a:t>)</a:t>
            </a:r>
            <a:endParaRPr lang="en-IN" b="1" dirty="0">
              <a:solidFill>
                <a:srgbClr val="0070C0"/>
              </a:solidFill>
              <a:effectLst>
                <a:outerShdw blurRad="38100" dist="38100" dir="2700000" algn="tl">
                  <a:srgbClr val="000000">
                    <a:alpha val="43137"/>
                  </a:srgbClr>
                </a:outerShdw>
              </a:effectLst>
            </a:endParaRPr>
          </a:p>
        </p:txBody>
      </p:sp>
      <p:cxnSp>
        <p:nvCxnSpPr>
          <p:cNvPr id="7" name="Straight Connector 6"/>
          <p:cNvCxnSpPr/>
          <p:nvPr/>
        </p:nvCxnSpPr>
        <p:spPr>
          <a:xfrm>
            <a:off x="1052918" y="1025274"/>
            <a:ext cx="4600138"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2623" y="5311511"/>
            <a:ext cx="1200727" cy="743127"/>
          </a:xfrm>
          <a:prstGeom prst="rect">
            <a:avLst/>
          </a:prstGeom>
        </p:spPr>
      </p:pic>
    </p:spTree>
    <p:extLst>
      <p:ext uri="{BB962C8B-B14F-4D97-AF65-F5344CB8AC3E}">
        <p14:creationId xmlns:p14="http://schemas.microsoft.com/office/powerpoint/2010/main" val="1503894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3060</TotalTime>
  <Words>1105</Words>
  <Application>Microsoft Office PowerPoint</Application>
  <PresentationFormat>Widescreen</PresentationFormat>
  <Paragraphs>143</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Abhi</dc:creator>
  <cp:lastModifiedBy>Abhi</cp:lastModifiedBy>
  <cp:revision>123</cp:revision>
  <dcterms:created xsi:type="dcterms:W3CDTF">2020-08-14T06:32:56Z</dcterms:created>
  <dcterms:modified xsi:type="dcterms:W3CDTF">2025-09-26T18:22:51Z</dcterms:modified>
</cp:coreProperties>
</file>