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70" r:id="rId9"/>
    <p:sldId id="271" r:id="rId10"/>
    <p:sldId id="272" r:id="rId11"/>
    <p:sldId id="280" r:id="rId12"/>
    <p:sldId id="281" r:id="rId13"/>
    <p:sldId id="273" r:id="rId14"/>
    <p:sldId id="282" r:id="rId15"/>
    <p:sldId id="274" r:id="rId16"/>
    <p:sldId id="275" r:id="rId17"/>
    <p:sldId id="27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2" autoAdjust="0"/>
    <p:restoredTop sz="94660"/>
  </p:normalViewPr>
  <p:slideViewPr>
    <p:cSldViewPr snapToGrid="0">
      <p:cViewPr varScale="1">
        <p:scale>
          <a:sx n="86" d="100"/>
          <a:sy n="86" d="100"/>
        </p:scale>
        <p:origin x="1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23/09/2025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82127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23/09/2025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85914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23/09/2025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55482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23/09/2025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0139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5B10-0C91-44A0-B6A2-33486A6CF7E5}" type="datetimeFigureOut">
              <a:rPr lang="en-IN" smtClean="0"/>
              <a:t>23/09/2025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15515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B5C5B10-0C91-44A0-B6A2-33486A6CF7E5}" type="datetimeFigureOut">
              <a:rPr lang="en-IN" smtClean="0"/>
              <a:t>23/09/2025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403479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B5C5B10-0C91-44A0-B6A2-33486A6CF7E5}" type="datetimeFigureOut">
              <a:rPr lang="en-IN" smtClean="0"/>
              <a:t>23/09/2025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03110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B5C5B10-0C91-44A0-B6A2-33486A6CF7E5}" type="datetimeFigureOut">
              <a:rPr lang="en-IN" smtClean="0"/>
              <a:t>23/09/2025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40457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C5B10-0C91-44A0-B6A2-33486A6CF7E5}" type="datetimeFigureOut">
              <a:rPr lang="en-IN" smtClean="0"/>
              <a:t>23/09/2025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42989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5B10-0C91-44A0-B6A2-33486A6CF7E5}" type="datetimeFigureOut">
              <a:rPr lang="en-IN" smtClean="0"/>
              <a:t>23/09/2025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41978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5B10-0C91-44A0-B6A2-33486A6CF7E5}" type="datetimeFigureOut">
              <a:rPr lang="en-IN" smtClean="0"/>
              <a:t>23/09/2025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22473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C5B10-0C91-44A0-B6A2-33486A6CF7E5}" type="datetimeFigureOut">
              <a:rPr lang="en-IN" smtClean="0"/>
              <a:t>23/09/2025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81DC-B584-4678-8D62-B67266FB63CA}" type="slidenum">
              <a:rPr lang="en-IN" smtClean="0"/>
              <a:t>‹#›</a:t>
            </a:fld>
            <a:endParaRPr lang="en-IN"/>
          </a:p>
        </p:txBody>
      </p:sp>
    </p:spTree>
    <p:extLst>
      <p:ext uri="{BB962C8B-B14F-4D97-AF65-F5344CB8AC3E}">
        <p14:creationId xmlns:p14="http://schemas.microsoft.com/office/powerpoint/2010/main" val="72049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38637"/>
            <a:ext cx="12192000" cy="6858000"/>
          </a:xfrm>
          <a:prstGeom prst="rect">
            <a:avLst/>
          </a:prstGeom>
        </p:spPr>
      </p:pic>
      <p:sp>
        <p:nvSpPr>
          <p:cNvPr id="5" name="TextBox 4"/>
          <p:cNvSpPr txBox="1"/>
          <p:nvPr/>
        </p:nvSpPr>
        <p:spPr>
          <a:xfrm>
            <a:off x="466752" y="38637"/>
            <a:ext cx="6546216" cy="1107996"/>
          </a:xfrm>
          <a:prstGeom prst="rect">
            <a:avLst/>
          </a:prstGeom>
          <a:noFill/>
        </p:spPr>
        <p:txBody>
          <a:bodyPr wrap="none" rtlCol="0">
            <a:spAutoFit/>
          </a:bodyPr>
          <a:lstStyle/>
          <a:p>
            <a:r>
              <a:rPr lang="en-IN" sz="6600" dirty="0" smtClean="0">
                <a:solidFill>
                  <a:schemeClr val="bg1"/>
                </a:solidFill>
                <a:effectLst>
                  <a:outerShdw blurRad="38100" dist="38100" dir="2700000" algn="tl">
                    <a:srgbClr val="000000">
                      <a:alpha val="43137"/>
                    </a:srgbClr>
                  </a:outerShdw>
                </a:effectLst>
                <a:latin typeface="Arial Black" panose="020B0A04020102020204" pitchFamily="34" charset="0"/>
              </a:rPr>
              <a:t>SPORTSPARK</a:t>
            </a:r>
            <a:endParaRPr lang="en-IN" sz="6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588471" y="1246836"/>
            <a:ext cx="10607969" cy="523220"/>
          </a:xfrm>
          <a:prstGeom prst="rect">
            <a:avLst/>
          </a:prstGeom>
          <a:noFill/>
        </p:spPr>
        <p:txBody>
          <a:bodyPr wrap="none" rtlCol="0">
            <a:spAutoFit/>
          </a:bodyPr>
          <a:lstStyle/>
          <a:p>
            <a:r>
              <a:rPr lang="en-IN" sz="2800" b="1" dirty="0" smtClean="0">
                <a:solidFill>
                  <a:srgbClr val="FFFF00"/>
                </a:solidFill>
                <a:effectLst>
                  <a:outerShdw blurRad="38100" dist="38100" dir="2700000" algn="tl">
                    <a:srgbClr val="000000">
                      <a:alpha val="43137"/>
                    </a:srgbClr>
                  </a:outerShdw>
                </a:effectLst>
              </a:rPr>
              <a:t>Kids Gym/Fitness Foam Apparatus Manufacturer &amp; Distributor (Regd.)</a:t>
            </a:r>
            <a:endParaRPr lang="en-IN" sz="28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164216" y="553801"/>
            <a:ext cx="1829347" cy="400110"/>
          </a:xfrm>
          <a:prstGeom prst="rect">
            <a:avLst/>
          </a:prstGeom>
          <a:noFill/>
        </p:spPr>
        <p:txBody>
          <a:bodyPr wrap="none" rtlCol="0">
            <a:spAutoFit/>
          </a:bodyPr>
          <a:lstStyle/>
          <a:p>
            <a:r>
              <a:rPr lang="en-IN" sz="2000" b="1" dirty="0" smtClean="0">
                <a:solidFill>
                  <a:schemeClr val="bg1"/>
                </a:solidFill>
                <a:effectLst>
                  <a:outerShdw blurRad="38100" dist="38100" dir="2700000" algn="tl">
                    <a:srgbClr val="000000">
                      <a:alpha val="43137"/>
                    </a:srgbClr>
                  </a:outerShdw>
                </a:effectLst>
              </a:rPr>
              <a:t>Mumbai, INDIA</a:t>
            </a:r>
            <a:endParaRPr lang="en-IN"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8078890" y="4684539"/>
            <a:ext cx="3327001" cy="400110"/>
          </a:xfrm>
          <a:prstGeom prst="rect">
            <a:avLst/>
          </a:prstGeom>
          <a:solidFill>
            <a:schemeClr val="tx1">
              <a:lumMod val="85000"/>
              <a:lumOff val="15000"/>
            </a:schemeClr>
          </a:solidFill>
        </p:spPr>
        <p:txBody>
          <a:bodyPr wrap="none" rtlCol="0">
            <a:spAutoFit/>
          </a:bodyPr>
          <a:lstStyle/>
          <a:p>
            <a:r>
              <a:rPr lang="en-IN" b="1" dirty="0" smtClean="0">
                <a:solidFill>
                  <a:schemeClr val="bg1"/>
                </a:solidFill>
                <a:effectLst>
                  <a:outerShdw blurRad="38100" dist="38100" dir="2700000" algn="tl">
                    <a:srgbClr val="000000">
                      <a:alpha val="43137"/>
                    </a:srgbClr>
                  </a:outerShdw>
                </a:effectLst>
                <a:latin typeface="Arial Black" panose="020B0A04020102020204" pitchFamily="34" charset="0"/>
              </a:rPr>
              <a:t>FOR ORDER – </a:t>
            </a:r>
            <a:r>
              <a:rPr lang="en-IN"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CONTACT</a:t>
            </a:r>
          </a:p>
        </p:txBody>
      </p:sp>
      <p:sp>
        <p:nvSpPr>
          <p:cNvPr id="9" name="TextBox 8"/>
          <p:cNvSpPr txBox="1"/>
          <p:nvPr/>
        </p:nvSpPr>
        <p:spPr>
          <a:xfrm>
            <a:off x="7914488" y="5275384"/>
            <a:ext cx="3940502" cy="400110"/>
          </a:xfrm>
          <a:prstGeom prst="rect">
            <a:avLst/>
          </a:prstGeom>
          <a:noFill/>
        </p:spPr>
        <p:txBody>
          <a:bodyPr wrap="none" rtlCol="0">
            <a:spAutoFit/>
          </a:bodyPr>
          <a:lstStyle/>
          <a:p>
            <a:r>
              <a:rPr lang="en-IN" sz="2000" b="1" dirty="0" smtClean="0">
                <a:solidFill>
                  <a:srgbClr val="FFFF00"/>
                </a:solidFill>
                <a:effectLst>
                  <a:outerShdw blurRad="38100" dist="38100" dir="2700000" algn="tl">
                    <a:srgbClr val="000000">
                      <a:alpha val="43137"/>
                    </a:srgbClr>
                  </a:outerShdw>
                </a:effectLst>
              </a:rPr>
              <a:t>+91-9823313929 / +91-7020856923</a:t>
            </a:r>
            <a:endParaRPr lang="en-IN" sz="20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8259897" y="5602618"/>
            <a:ext cx="3110467" cy="400110"/>
          </a:xfrm>
          <a:prstGeom prst="rect">
            <a:avLst/>
          </a:prstGeom>
          <a:noFill/>
        </p:spPr>
        <p:txBody>
          <a:bodyPr wrap="none" rtlCol="0">
            <a:spAutoFit/>
          </a:bodyPr>
          <a:lstStyle/>
          <a:p>
            <a:r>
              <a:rPr lang="en-IN" sz="2000" b="1" dirty="0" smtClean="0">
                <a:solidFill>
                  <a:schemeClr val="bg1"/>
                </a:solidFill>
                <a:effectLst>
                  <a:outerShdw blurRad="38100" dist="38100" dir="2700000" algn="tl">
                    <a:srgbClr val="000000">
                      <a:alpha val="43137"/>
                    </a:srgbClr>
                  </a:outerShdw>
                </a:effectLst>
              </a:rPr>
              <a:t>sportsparkgym@gmail.com</a:t>
            </a:r>
            <a:endParaRPr lang="en-IN" sz="20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588471" y="1801533"/>
            <a:ext cx="2578911"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GSTIN : </a:t>
            </a:r>
            <a:r>
              <a:rPr lang="en-US" sz="1600" b="1" dirty="0">
                <a:solidFill>
                  <a:schemeClr val="bg1"/>
                </a:solidFill>
                <a:effectLst>
                  <a:outerShdw blurRad="38100" dist="38100" dir="2700000" algn="tl">
                    <a:srgbClr val="000000">
                      <a:alpha val="43137"/>
                    </a:srgbClr>
                  </a:outerShdw>
                </a:effectLst>
              </a:rPr>
              <a:t>27ANPPC5094A1Z3</a:t>
            </a:r>
            <a:endParaRPr lang="en-IN" sz="1600"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0348" b="12116"/>
          <a:stretch/>
        </p:blipFill>
        <p:spPr>
          <a:xfrm>
            <a:off x="7543413" y="5738235"/>
            <a:ext cx="289103" cy="16186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7204" y="5289016"/>
            <a:ext cx="355766" cy="355766"/>
          </a:xfrm>
          <a:prstGeom prst="rect">
            <a:avLst/>
          </a:prstGeom>
        </p:spPr>
      </p:pic>
      <p:cxnSp>
        <p:nvCxnSpPr>
          <p:cNvPr id="15" name="Straight Connector 14"/>
          <p:cNvCxnSpPr/>
          <p:nvPr/>
        </p:nvCxnSpPr>
        <p:spPr>
          <a:xfrm flipV="1">
            <a:off x="588471" y="1134789"/>
            <a:ext cx="8890779" cy="667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97204" y="5197193"/>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4766" y="3828868"/>
            <a:ext cx="1200727" cy="743127"/>
          </a:xfrm>
          <a:prstGeom prst="rect">
            <a:avLst/>
          </a:prstGeom>
        </p:spPr>
      </p:pic>
      <p:sp>
        <p:nvSpPr>
          <p:cNvPr id="10" name="Rectangle 9"/>
          <p:cNvSpPr/>
          <p:nvPr/>
        </p:nvSpPr>
        <p:spPr>
          <a:xfrm>
            <a:off x="588471" y="2164992"/>
            <a:ext cx="2017925" cy="461665"/>
          </a:xfrm>
          <a:prstGeom prst="rect">
            <a:avLst/>
          </a:prstGeom>
        </p:spPr>
        <p:txBody>
          <a:bodyPr wrap="none">
            <a:spAutoFit/>
          </a:bodyPr>
          <a:lstStyle/>
          <a:p>
            <a:r>
              <a:rPr lang="en-IN" b="1" dirty="0" smtClean="0">
                <a:solidFill>
                  <a:srgbClr val="FFFF00"/>
                </a:solidFill>
                <a:effectLst>
                  <a:outerShdw blurRad="38100" dist="38100" dir="2700000" algn="tl">
                    <a:srgbClr val="000000">
                      <a:alpha val="43137"/>
                    </a:srgbClr>
                  </a:outerShdw>
                </a:effectLst>
              </a:rPr>
              <a:t>Official </a:t>
            </a:r>
            <a:r>
              <a:rPr lang="en-IN" sz="2400" b="1" dirty="0" smtClean="0">
                <a:solidFill>
                  <a:srgbClr val="FFFF00"/>
                </a:solidFill>
                <a:effectLst>
                  <a:outerShdw blurRad="38100" dist="38100" dir="2700000" algn="tl">
                    <a:srgbClr val="000000">
                      <a:alpha val="43137"/>
                    </a:srgbClr>
                  </a:outerShdw>
                </a:effectLst>
              </a:rPr>
              <a:t>Exporter</a:t>
            </a:r>
            <a:endParaRPr lang="en-IN" sz="2400" dirty="0"/>
          </a:p>
        </p:txBody>
      </p:sp>
      <p:sp>
        <p:nvSpPr>
          <p:cNvPr id="17" name="Rectangle 16"/>
          <p:cNvSpPr/>
          <p:nvPr/>
        </p:nvSpPr>
        <p:spPr>
          <a:xfrm>
            <a:off x="6797256" y="285338"/>
            <a:ext cx="2563266" cy="369332"/>
          </a:xfrm>
          <a:prstGeom prst="rect">
            <a:avLst/>
          </a:prstGeom>
        </p:spPr>
        <p:txBody>
          <a:bodyPr wrap="none">
            <a:spAutoFit/>
          </a:bodyPr>
          <a:lstStyle/>
          <a:p>
            <a:r>
              <a:rPr lang="en-IN" b="1" dirty="0" smtClean="0">
                <a:solidFill>
                  <a:schemeClr val="bg1"/>
                </a:solidFill>
                <a:effectLst>
                  <a:outerShdw blurRad="38100" dist="38100" dir="2700000" algn="tl">
                    <a:srgbClr val="000000">
                      <a:alpha val="43137"/>
                    </a:srgbClr>
                  </a:outerShdw>
                </a:effectLst>
              </a:rPr>
              <a:t>www.sportsparkpro.com</a:t>
            </a:r>
            <a:endParaRPr lang="en-I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8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566671" y="347730"/>
            <a:ext cx="4682949" cy="646331"/>
          </a:xfrm>
          <a:prstGeom prst="rect">
            <a:avLst/>
          </a:prstGeom>
          <a:noFill/>
        </p:spPr>
        <p:txBody>
          <a:bodyPr wrap="none" rtlCol="0">
            <a:spAutoFit/>
          </a:bodyPr>
          <a:lstStyle/>
          <a:p>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Long Foam Beam</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566671" y="1045577"/>
            <a:ext cx="6901505" cy="646331"/>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Size – 245 cm &amp; 30 cm &amp; height 30 cm, covered </a:t>
            </a:r>
            <a:r>
              <a:rPr lang="en-US" b="1" dirty="0">
                <a:solidFill>
                  <a:schemeClr val="bg1"/>
                </a:solidFill>
                <a:effectLst>
                  <a:outerShdw blurRad="38100" dist="38100" dir="2700000" algn="tl">
                    <a:srgbClr val="000000">
                      <a:alpha val="43137"/>
                    </a:srgbClr>
                  </a:outerShdw>
                </a:effectLst>
              </a:rPr>
              <a:t>with the non-tearing &amp; </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non </a:t>
            </a:r>
            <a:r>
              <a:rPr lang="en-US" b="1" dirty="0">
                <a:solidFill>
                  <a:schemeClr val="bg1"/>
                </a:solidFill>
                <a:effectLst>
                  <a:outerShdw blurRad="38100" dist="38100" dir="2700000" algn="tl">
                    <a:srgbClr val="000000">
                      <a:alpha val="43137"/>
                    </a:srgbClr>
                  </a:outerShdw>
                </a:effectLst>
              </a:rPr>
              <a:t>slippery </a:t>
            </a:r>
            <a:r>
              <a:rPr lang="en-US" b="1" dirty="0" smtClean="0">
                <a:solidFill>
                  <a:schemeClr val="bg1"/>
                </a:solidFill>
                <a:effectLst>
                  <a:outerShdw blurRad="38100" dist="38100" dir="2700000" algn="tl">
                    <a:srgbClr val="000000">
                      <a:alpha val="43137"/>
                    </a:srgbClr>
                  </a:outerShdw>
                </a:effectLst>
              </a:rPr>
              <a:t>cushion</a:t>
            </a:r>
            <a:endParaRPr lang="en-IN"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66670" y="4230824"/>
            <a:ext cx="5808372"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U</a:t>
            </a:r>
            <a:r>
              <a:rPr lang="en-IN"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 Shaped fitting block</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590858" y="5080565"/>
            <a:ext cx="6877318" cy="646331"/>
          </a:xfrm>
          <a:prstGeom prst="rect">
            <a:avLst/>
          </a:prstGeom>
          <a:noFill/>
        </p:spPr>
        <p:txBody>
          <a:bodyPr wrap="square" rtlCol="0">
            <a:spAutoFit/>
          </a:bodyPr>
          <a:lstStyle/>
          <a:p>
            <a:r>
              <a:rPr lang="en-IN" b="1" dirty="0" smtClean="0">
                <a:solidFill>
                  <a:schemeClr val="bg1"/>
                </a:solidFill>
              </a:rPr>
              <a:t>Length – 60 cm, width – 30cm, Height / Inside – 30 cm X 30 cm with the non – tearing &amp; non slippery </a:t>
            </a:r>
            <a:r>
              <a:rPr lang="en-IN" b="1" dirty="0" smtClean="0">
                <a:solidFill>
                  <a:schemeClr val="bg1"/>
                </a:solidFill>
              </a:rPr>
              <a:t>PVC Cover</a:t>
            </a:r>
            <a:endParaRPr lang="en-IN" dirty="0">
              <a:solidFill>
                <a:schemeClr val="bg1"/>
              </a:solidFill>
            </a:endParaRPr>
          </a:p>
        </p:txBody>
      </p:sp>
      <p:cxnSp>
        <p:nvCxnSpPr>
          <p:cNvPr id="10" name="Straight Connector 9"/>
          <p:cNvCxnSpPr/>
          <p:nvPr/>
        </p:nvCxnSpPr>
        <p:spPr>
          <a:xfrm>
            <a:off x="670228" y="1019819"/>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228" y="5001182"/>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624" y="194653"/>
            <a:ext cx="1200727" cy="743127"/>
          </a:xfrm>
          <a:prstGeom prst="rect">
            <a:avLst/>
          </a:prstGeom>
        </p:spPr>
      </p:pic>
      <p:sp>
        <p:nvSpPr>
          <p:cNvPr id="8" name="Rectangle 7"/>
          <p:cNvSpPr/>
          <p:nvPr/>
        </p:nvSpPr>
        <p:spPr>
          <a:xfrm>
            <a:off x="566670" y="2070212"/>
            <a:ext cx="6096000" cy="646331"/>
          </a:xfrm>
          <a:prstGeom prst="rect">
            <a:avLst/>
          </a:prstGeom>
        </p:spPr>
        <p:txBody>
          <a:bodyPr>
            <a:spAutoFit/>
          </a:bodyPr>
          <a:lstStyle/>
          <a:p>
            <a:r>
              <a:rPr lang="en-US" b="1" dirty="0">
                <a:solidFill>
                  <a:schemeClr val="bg1"/>
                </a:solidFill>
                <a:effectLst>
                  <a:outerShdw blurRad="38100" dist="38100" dir="2700000" algn="tl">
                    <a:srgbClr val="000000">
                      <a:alpha val="43137"/>
                    </a:srgbClr>
                  </a:outerShdw>
                </a:effectLst>
              </a:rPr>
              <a:t>Size – </a:t>
            </a:r>
            <a:r>
              <a:rPr lang="en-US" b="1" dirty="0" smtClean="0">
                <a:solidFill>
                  <a:schemeClr val="bg1"/>
                </a:solidFill>
                <a:effectLst>
                  <a:outerShdw blurRad="38100" dist="38100" dir="2700000" algn="tl">
                    <a:srgbClr val="000000">
                      <a:alpha val="43137"/>
                    </a:srgbClr>
                  </a:outerShdw>
                </a:effectLst>
              </a:rPr>
              <a:t>120 cm </a:t>
            </a:r>
            <a:r>
              <a:rPr lang="en-US" b="1" dirty="0">
                <a:solidFill>
                  <a:schemeClr val="bg1"/>
                </a:solidFill>
                <a:effectLst>
                  <a:outerShdw blurRad="38100" dist="38100" dir="2700000" algn="tl">
                    <a:srgbClr val="000000">
                      <a:alpha val="43137"/>
                    </a:srgbClr>
                  </a:outerShdw>
                </a:effectLst>
              </a:rPr>
              <a:t>&amp; 30 cm &amp; height 30 cm, covered with the non-tearing &amp; </a:t>
            </a:r>
            <a:r>
              <a:rPr lang="en-US" b="1" dirty="0" smtClean="0">
                <a:solidFill>
                  <a:schemeClr val="bg1"/>
                </a:solidFill>
                <a:effectLst>
                  <a:outerShdw blurRad="38100" dist="38100" dir="2700000" algn="tl">
                    <a:srgbClr val="000000">
                      <a:alpha val="43137"/>
                    </a:srgbClr>
                  </a:outerShdw>
                </a:effectLst>
              </a:rPr>
              <a:t>non </a:t>
            </a:r>
            <a:r>
              <a:rPr lang="en-US" b="1" dirty="0" smtClean="0">
                <a:solidFill>
                  <a:schemeClr val="bg1"/>
                </a:solidFill>
                <a:effectLst>
                  <a:outerShdw blurRad="38100" dist="38100" dir="2700000" algn="tl">
                    <a:srgbClr val="000000">
                      <a:alpha val="43137"/>
                    </a:srgbClr>
                  </a:outerShdw>
                </a:effectLst>
              </a:rPr>
              <a:t>slippery PVC Cover</a:t>
            </a:r>
            <a:endParaRPr lang="en-IN"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237" y="940256"/>
            <a:ext cx="5534177" cy="248874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8914" y="3429000"/>
            <a:ext cx="3206035" cy="3164401"/>
          </a:xfrm>
          <a:prstGeom prst="rect">
            <a:avLst/>
          </a:prstGeom>
        </p:spPr>
      </p:pic>
    </p:spTree>
    <p:extLst>
      <p:ext uri="{BB962C8B-B14F-4D97-AF65-F5344CB8AC3E}">
        <p14:creationId xmlns:p14="http://schemas.microsoft.com/office/powerpoint/2010/main" val="49216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4546" y="1014367"/>
            <a:ext cx="10032643" cy="12003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Ground Level Balancing </a:t>
            </a: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Beam </a:t>
            </a:r>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(Foam) –</a:t>
            </a:r>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For </a:t>
            </a: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Training Purpose</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862" y="556294"/>
            <a:ext cx="5581650" cy="4057650"/>
          </a:xfrm>
          <a:prstGeom prst="rect">
            <a:avLst/>
          </a:prstGeom>
        </p:spPr>
      </p:pic>
      <p:sp>
        <p:nvSpPr>
          <p:cNvPr id="7" name="TextBox 6"/>
          <p:cNvSpPr txBox="1"/>
          <p:nvPr/>
        </p:nvSpPr>
        <p:spPr>
          <a:xfrm>
            <a:off x="154546" y="4309212"/>
            <a:ext cx="10032643" cy="12003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Ground Level Balancing Beam –</a:t>
            </a:r>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For </a:t>
            </a: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Training Purpose</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552" y="1815922"/>
            <a:ext cx="6811362" cy="681136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861" y="135621"/>
            <a:ext cx="1200727" cy="743127"/>
          </a:xfrm>
          <a:prstGeom prst="rect">
            <a:avLst/>
          </a:prstGeom>
        </p:spPr>
      </p:pic>
      <p:cxnSp>
        <p:nvCxnSpPr>
          <p:cNvPr id="16" name="Straight Connector 15"/>
          <p:cNvCxnSpPr/>
          <p:nvPr/>
        </p:nvCxnSpPr>
        <p:spPr>
          <a:xfrm>
            <a:off x="283861" y="231136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3861" y="5606209"/>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776" y="2411091"/>
            <a:ext cx="6096000" cy="646331"/>
          </a:xfrm>
          <a:prstGeom prst="rect">
            <a:avLst/>
          </a:prstGeom>
        </p:spPr>
        <p:txBody>
          <a:bodyPr>
            <a:spAutoFit/>
          </a:bodyPr>
          <a:lstStyle/>
          <a:p>
            <a:r>
              <a:rPr lang="en-US" b="1" dirty="0">
                <a:solidFill>
                  <a:schemeClr val="bg1"/>
                </a:solidFill>
                <a:effectLst>
                  <a:outerShdw blurRad="38100" dist="38100" dir="2700000" algn="tl">
                    <a:srgbClr val="000000">
                      <a:alpha val="43137"/>
                    </a:srgbClr>
                  </a:outerShdw>
                </a:effectLst>
              </a:rPr>
              <a:t>Size – </a:t>
            </a:r>
            <a:r>
              <a:rPr lang="en-US" b="1" dirty="0" smtClean="0">
                <a:solidFill>
                  <a:schemeClr val="bg1"/>
                </a:solidFill>
                <a:effectLst>
                  <a:outerShdw blurRad="38100" dist="38100" dir="2700000" algn="tl">
                    <a:srgbClr val="000000">
                      <a:alpha val="43137"/>
                    </a:srgbClr>
                  </a:outerShdw>
                </a:effectLst>
              </a:rPr>
              <a:t>300</a:t>
            </a: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cm </a:t>
            </a:r>
            <a:r>
              <a:rPr lang="en-US" b="1" dirty="0">
                <a:solidFill>
                  <a:schemeClr val="bg1"/>
                </a:solidFill>
                <a:effectLst>
                  <a:outerShdw blurRad="38100" dist="38100" dir="2700000" algn="tl">
                    <a:srgbClr val="000000">
                      <a:alpha val="43137"/>
                    </a:srgbClr>
                  </a:outerShdw>
                </a:effectLst>
              </a:rPr>
              <a:t>&amp; </a:t>
            </a:r>
            <a:r>
              <a:rPr lang="en-US" b="1" dirty="0" smtClean="0">
                <a:solidFill>
                  <a:schemeClr val="bg1"/>
                </a:solidFill>
                <a:effectLst>
                  <a:outerShdw blurRad="38100" dist="38100" dir="2700000" algn="tl">
                    <a:srgbClr val="000000">
                      <a:alpha val="43137"/>
                    </a:srgbClr>
                  </a:outerShdw>
                </a:effectLst>
              </a:rPr>
              <a:t>20 </a:t>
            </a:r>
            <a:r>
              <a:rPr lang="en-US" b="1" dirty="0">
                <a:solidFill>
                  <a:schemeClr val="bg1"/>
                </a:solidFill>
                <a:effectLst>
                  <a:outerShdw blurRad="38100" dist="38100" dir="2700000" algn="tl">
                    <a:srgbClr val="000000">
                      <a:alpha val="43137"/>
                    </a:srgbClr>
                  </a:outerShdw>
                </a:effectLst>
              </a:rPr>
              <a:t>cm &amp; height </a:t>
            </a:r>
            <a:r>
              <a:rPr lang="en-US" b="1" dirty="0" smtClean="0">
                <a:solidFill>
                  <a:schemeClr val="bg1"/>
                </a:solidFill>
                <a:effectLst>
                  <a:outerShdw blurRad="38100" dist="38100" dir="2700000" algn="tl">
                    <a:srgbClr val="000000">
                      <a:alpha val="43137"/>
                    </a:srgbClr>
                  </a:outerShdw>
                </a:effectLst>
              </a:rPr>
              <a:t>20 </a:t>
            </a:r>
            <a:r>
              <a:rPr lang="en-US" b="1" dirty="0">
                <a:solidFill>
                  <a:schemeClr val="bg1"/>
                </a:solidFill>
                <a:effectLst>
                  <a:outerShdw blurRad="38100" dist="38100" dir="2700000" algn="tl">
                    <a:srgbClr val="000000">
                      <a:alpha val="43137"/>
                    </a:srgbClr>
                  </a:outerShdw>
                </a:effectLst>
              </a:rPr>
              <a:t>cm, covered with the non-tearing &amp; </a:t>
            </a:r>
            <a:r>
              <a:rPr lang="en-US" b="1" dirty="0" smtClean="0">
                <a:solidFill>
                  <a:schemeClr val="bg1"/>
                </a:solidFill>
                <a:effectLst>
                  <a:outerShdw blurRad="38100" dist="38100" dir="2700000" algn="tl">
                    <a:srgbClr val="000000">
                      <a:alpha val="43137"/>
                    </a:srgbClr>
                  </a:outerShdw>
                </a:effectLst>
              </a:rPr>
              <a:t>non </a:t>
            </a:r>
            <a:r>
              <a:rPr lang="en-US" b="1" dirty="0" smtClean="0">
                <a:solidFill>
                  <a:schemeClr val="bg1"/>
                </a:solidFill>
                <a:effectLst>
                  <a:outerShdw blurRad="38100" dist="38100" dir="2700000" algn="tl">
                    <a:srgbClr val="000000">
                      <a:alpha val="43137"/>
                    </a:srgbClr>
                  </a:outerShdw>
                </a:effectLst>
              </a:rPr>
              <a:t>slippery PVC Cover</a:t>
            </a:r>
            <a:endParaRPr lang="en-IN"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213776" y="5659797"/>
            <a:ext cx="5867535" cy="646331"/>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rPr>
              <a:t>Size – </a:t>
            </a:r>
            <a:r>
              <a:rPr lang="en-US" b="1" dirty="0" smtClean="0">
                <a:solidFill>
                  <a:schemeClr val="bg1"/>
                </a:solidFill>
                <a:effectLst>
                  <a:outerShdw blurRad="38100" dist="38100" dir="2700000" algn="tl">
                    <a:srgbClr val="000000">
                      <a:alpha val="43137"/>
                    </a:srgbClr>
                  </a:outerShdw>
                </a:effectLst>
              </a:rPr>
              <a:t>300</a:t>
            </a: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cm </a:t>
            </a:r>
            <a:r>
              <a:rPr lang="en-US" b="1" dirty="0">
                <a:solidFill>
                  <a:schemeClr val="bg1"/>
                </a:solidFill>
                <a:effectLst>
                  <a:outerShdw blurRad="38100" dist="38100" dir="2700000" algn="tl">
                    <a:srgbClr val="000000">
                      <a:alpha val="43137"/>
                    </a:srgbClr>
                  </a:outerShdw>
                </a:effectLst>
              </a:rPr>
              <a:t>&amp; </a:t>
            </a:r>
            <a:r>
              <a:rPr lang="en-US" b="1" dirty="0" smtClean="0">
                <a:solidFill>
                  <a:schemeClr val="bg1"/>
                </a:solidFill>
                <a:effectLst>
                  <a:outerShdw blurRad="38100" dist="38100" dir="2700000" algn="tl">
                    <a:srgbClr val="000000">
                      <a:alpha val="43137"/>
                    </a:srgbClr>
                  </a:outerShdw>
                </a:effectLst>
              </a:rPr>
              <a:t>20 </a:t>
            </a:r>
            <a:r>
              <a:rPr lang="en-US" b="1" dirty="0">
                <a:solidFill>
                  <a:schemeClr val="bg1"/>
                </a:solidFill>
                <a:effectLst>
                  <a:outerShdw blurRad="38100" dist="38100" dir="2700000" algn="tl">
                    <a:srgbClr val="000000">
                      <a:alpha val="43137"/>
                    </a:srgbClr>
                  </a:outerShdw>
                </a:effectLst>
              </a:rPr>
              <a:t>cm &amp; height </a:t>
            </a:r>
            <a:r>
              <a:rPr lang="en-US" b="1" dirty="0" smtClean="0">
                <a:solidFill>
                  <a:schemeClr val="bg1"/>
                </a:solidFill>
                <a:effectLst>
                  <a:outerShdw blurRad="38100" dist="38100" dir="2700000" algn="tl">
                    <a:srgbClr val="000000">
                      <a:alpha val="43137"/>
                    </a:srgbClr>
                  </a:outerShdw>
                </a:effectLst>
              </a:rPr>
              <a:t>20 </a:t>
            </a:r>
            <a:r>
              <a:rPr lang="en-US" b="1" dirty="0">
                <a:solidFill>
                  <a:schemeClr val="bg1"/>
                </a:solidFill>
                <a:effectLst>
                  <a:outerShdw blurRad="38100" dist="38100" dir="2700000" algn="tl">
                    <a:srgbClr val="000000">
                      <a:alpha val="43137"/>
                    </a:srgbClr>
                  </a:outerShdw>
                </a:effectLst>
              </a:rPr>
              <a:t>cm, covered with the non-tearing &amp; </a:t>
            </a:r>
            <a:r>
              <a:rPr lang="en-US" b="1" dirty="0" smtClean="0">
                <a:solidFill>
                  <a:schemeClr val="bg1"/>
                </a:solidFill>
                <a:effectLst>
                  <a:outerShdw blurRad="38100" dist="38100" dir="2700000" algn="tl">
                    <a:srgbClr val="000000">
                      <a:alpha val="43137"/>
                    </a:srgbClr>
                  </a:outerShdw>
                </a:effectLst>
              </a:rPr>
              <a:t>non </a:t>
            </a:r>
            <a:r>
              <a:rPr lang="en-US" b="1" dirty="0" smtClean="0">
                <a:solidFill>
                  <a:schemeClr val="bg1"/>
                </a:solidFill>
                <a:effectLst>
                  <a:outerShdw blurRad="38100" dist="38100" dir="2700000" algn="tl">
                    <a:srgbClr val="000000">
                      <a:alpha val="43137"/>
                    </a:srgbClr>
                  </a:outerShdw>
                </a:effectLst>
              </a:rPr>
              <a:t>slippery PVC Cover</a:t>
            </a:r>
            <a:endParaRPr lang="en-IN"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04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75000" contrast="-50000"/>
                    </a14:imgEffect>
                  </a14:imgLayer>
                </a14:imgProps>
              </a:ext>
              <a:ext uri="{28A0092B-C50C-407E-A947-70E740481C1C}">
                <a14:useLocalDpi xmlns:a14="http://schemas.microsoft.com/office/drawing/2010/main" val="0"/>
              </a:ext>
            </a:extLst>
          </a:blip>
          <a:stretch>
            <a:fillRect/>
          </a:stretch>
        </p:blipFill>
        <p:spPr>
          <a:xfrm>
            <a:off x="1" y="38637"/>
            <a:ext cx="12192000" cy="6858000"/>
          </a:xfrm>
          <a:prstGeom prst="rect">
            <a:avLst/>
          </a:prstGeom>
        </p:spPr>
      </p:pic>
      <p:sp>
        <p:nvSpPr>
          <p:cNvPr id="10" name="TextBox 9"/>
          <p:cNvSpPr txBox="1"/>
          <p:nvPr/>
        </p:nvSpPr>
        <p:spPr>
          <a:xfrm>
            <a:off x="566671" y="347730"/>
            <a:ext cx="3664914" cy="646331"/>
          </a:xfrm>
          <a:prstGeom prst="rect">
            <a:avLst/>
          </a:prstGeom>
          <a:noFill/>
        </p:spPr>
        <p:txBody>
          <a:bodyPr wrap="none" rtlCol="0">
            <a:spAutoFit/>
          </a:bodyPr>
          <a:lstStyle/>
          <a:p>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Bench Beam -</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1" name="TextBox 10"/>
          <p:cNvSpPr txBox="1"/>
          <p:nvPr/>
        </p:nvSpPr>
        <p:spPr>
          <a:xfrm>
            <a:off x="566671" y="994061"/>
            <a:ext cx="6877318" cy="369332"/>
          </a:xfrm>
          <a:prstGeom prst="rect">
            <a:avLst/>
          </a:prstGeom>
          <a:noFill/>
        </p:spPr>
        <p:txBody>
          <a:bodyPr wrap="square" rtlCol="0">
            <a:spAutoFit/>
          </a:bodyPr>
          <a:lstStyle/>
          <a:p>
            <a:r>
              <a:rPr lang="en-US" b="1" dirty="0">
                <a:solidFill>
                  <a:schemeClr val="bg1"/>
                </a:solidFill>
              </a:rPr>
              <a:t>Training Purpose – Height 1 feet X </a:t>
            </a:r>
            <a:r>
              <a:rPr lang="en-US" b="1" dirty="0" smtClean="0">
                <a:solidFill>
                  <a:schemeClr val="bg1"/>
                </a:solidFill>
              </a:rPr>
              <a:t>9 </a:t>
            </a:r>
            <a:r>
              <a:rPr lang="en-US" b="1" dirty="0">
                <a:solidFill>
                  <a:schemeClr val="bg1"/>
                </a:solidFill>
              </a:rPr>
              <a:t>feet in length. </a:t>
            </a:r>
            <a:r>
              <a:rPr lang="en-IN" dirty="0">
                <a:solidFill>
                  <a:schemeClr val="bg1"/>
                </a:solidFill>
              </a:rPr>
              <a:t> </a:t>
            </a:r>
            <a:r>
              <a:rPr lang="en-US" b="1" dirty="0" smtClean="0">
                <a:solidFill>
                  <a:schemeClr val="bg1"/>
                </a:solidFill>
              </a:rPr>
              <a:t>Allied </a:t>
            </a:r>
            <a:r>
              <a:rPr lang="en-US" b="1" dirty="0">
                <a:solidFill>
                  <a:schemeClr val="bg1"/>
                </a:solidFill>
              </a:rPr>
              <a:t>Apparatus</a:t>
            </a:r>
            <a:endParaRPr lang="en-IN"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498" y="670895"/>
            <a:ext cx="6267550" cy="2767056"/>
          </a:xfrm>
          <a:prstGeom prst="rect">
            <a:avLst/>
          </a:prstGeom>
        </p:spPr>
      </p:pic>
      <p:sp>
        <p:nvSpPr>
          <p:cNvPr id="13" name="TextBox 12"/>
          <p:cNvSpPr txBox="1"/>
          <p:nvPr/>
        </p:nvSpPr>
        <p:spPr>
          <a:xfrm>
            <a:off x="566671" y="4260761"/>
            <a:ext cx="5728684" cy="646331"/>
          </a:xfrm>
          <a:prstGeom prst="rect">
            <a:avLst/>
          </a:prstGeom>
          <a:noFill/>
        </p:spPr>
        <p:txBody>
          <a:bodyPr wrap="none" rtlCol="0">
            <a:spAutoFit/>
          </a:bodyPr>
          <a:lstStyle/>
          <a:p>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Baby Bars (Wooden) - </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p:cNvSpPr txBox="1"/>
          <p:nvPr/>
        </p:nvSpPr>
        <p:spPr>
          <a:xfrm>
            <a:off x="735627" y="4956358"/>
            <a:ext cx="4849213" cy="646331"/>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Ground Parallel Bars (Width Adjustable)</a:t>
            </a:r>
            <a:endParaRPr lang="en-IN" dirty="0">
              <a:solidFill>
                <a:schemeClr val="bg1"/>
              </a:solidFill>
              <a:effectLst>
                <a:outerShdw blurRad="38100" dist="38100" dir="2700000" algn="tl">
                  <a:srgbClr val="000000">
                    <a:alpha val="43137"/>
                  </a:srgbClr>
                </a:outerShdw>
              </a:effectLst>
            </a:endParaRPr>
          </a:p>
          <a:p>
            <a:pPr algn="r"/>
            <a:r>
              <a:rPr lang="en-US" b="1" dirty="0">
                <a:solidFill>
                  <a:schemeClr val="bg1"/>
                </a:solidFill>
                <a:effectLst>
                  <a:outerShdw blurRad="38100" dist="38100" dir="2700000" algn="tl">
                    <a:srgbClr val="000000">
                      <a:alpha val="43137"/>
                    </a:srgbClr>
                  </a:outerShdw>
                </a:effectLst>
              </a:rPr>
              <a:t>Made up of </a:t>
            </a:r>
            <a:r>
              <a:rPr lang="en-US" b="1" dirty="0" smtClean="0">
                <a:solidFill>
                  <a:schemeClr val="bg1"/>
                </a:solidFill>
                <a:effectLst>
                  <a:outerShdw blurRad="38100" dist="38100" dir="2700000" algn="tl">
                    <a:srgbClr val="000000">
                      <a:alpha val="43137"/>
                    </a:srgbClr>
                  </a:outerShdw>
                </a:effectLst>
              </a:rPr>
              <a:t>wooden with square surface </a:t>
            </a:r>
            <a:r>
              <a:rPr lang="en-US" b="1" dirty="0">
                <a:solidFill>
                  <a:schemeClr val="bg1"/>
                </a:solidFill>
                <a:effectLst>
                  <a:outerShdw blurRad="38100" dist="38100" dir="2700000" algn="tl">
                    <a:srgbClr val="000000">
                      <a:alpha val="43137"/>
                    </a:srgbClr>
                  </a:outerShdw>
                </a:effectLst>
              </a:rPr>
              <a:t>support</a:t>
            </a:r>
            <a:endParaRPr lang="en-IN"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753" y="2318817"/>
            <a:ext cx="4798041" cy="479804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9428" y="250934"/>
            <a:ext cx="1200727" cy="743127"/>
          </a:xfrm>
          <a:prstGeom prst="rect">
            <a:avLst/>
          </a:prstGeom>
        </p:spPr>
      </p:pic>
      <p:cxnSp>
        <p:nvCxnSpPr>
          <p:cNvPr id="17" name="Straight Connector 16"/>
          <p:cNvCxnSpPr/>
          <p:nvPr/>
        </p:nvCxnSpPr>
        <p:spPr>
          <a:xfrm>
            <a:off x="712346" y="151287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4702" y="5709240"/>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0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1724"/>
            <a:ext cx="12192000" cy="6869723"/>
          </a:xfrm>
          <a:prstGeom prst="rect">
            <a:avLst/>
          </a:prstGeom>
        </p:spPr>
      </p:pic>
      <p:sp>
        <p:nvSpPr>
          <p:cNvPr id="5" name="TextBox 4"/>
          <p:cNvSpPr txBox="1"/>
          <p:nvPr/>
        </p:nvSpPr>
        <p:spPr>
          <a:xfrm>
            <a:off x="412124" y="437882"/>
            <a:ext cx="3716210"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3 Stepper Mat</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412124" y="1214081"/>
            <a:ext cx="5740033"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Size </a:t>
            </a:r>
            <a:r>
              <a:rPr lang="en-US" b="1" dirty="0" smtClean="0">
                <a:solidFill>
                  <a:schemeClr val="bg1"/>
                </a:solidFill>
                <a:effectLst>
                  <a:outerShdw blurRad="38100" dist="38100" dir="2700000" algn="tl">
                    <a:srgbClr val="000000">
                      <a:alpha val="43137"/>
                    </a:srgbClr>
                  </a:outerShdw>
                </a:effectLst>
              </a:rPr>
              <a:t>Length – 60 cm , Width – 60 cm &amp; Height – 10 cm step</a:t>
            </a:r>
            <a:endParaRPr lang="en-IN"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61075" y="4499287"/>
            <a:ext cx="3136180"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Foam Block</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584369" y="5229107"/>
            <a:ext cx="4972259"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Length 39 Inches width 27 Inches Height 12 Inches</a:t>
            </a:r>
            <a:endParaRPr lang="en-IN"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495" y="3569573"/>
            <a:ext cx="3904077" cy="3904077"/>
          </a:xfrm>
          <a:prstGeom prst="rect">
            <a:avLst/>
          </a:prstGeom>
        </p:spPr>
      </p:pic>
      <p:cxnSp>
        <p:nvCxnSpPr>
          <p:cNvPr id="12" name="Straight Connector 11"/>
          <p:cNvCxnSpPr/>
          <p:nvPr/>
        </p:nvCxnSpPr>
        <p:spPr>
          <a:xfrm>
            <a:off x="502276" y="1084213"/>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1639" y="5187362"/>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3707" y="223297"/>
            <a:ext cx="1200727" cy="74312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904" y="18081"/>
            <a:ext cx="4860546" cy="4141796"/>
          </a:xfrm>
          <a:prstGeom prst="rect">
            <a:avLst/>
          </a:prstGeom>
        </p:spPr>
      </p:pic>
    </p:spTree>
    <p:extLst>
      <p:ext uri="{BB962C8B-B14F-4D97-AF65-F5344CB8AC3E}">
        <p14:creationId xmlns:p14="http://schemas.microsoft.com/office/powerpoint/2010/main" val="2702048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0" y="-3404"/>
            <a:ext cx="12192000" cy="6858000"/>
          </a:xfrm>
          <a:prstGeom prst="rect">
            <a:avLst/>
          </a:prstGeom>
        </p:spPr>
      </p:pic>
      <p:sp>
        <p:nvSpPr>
          <p:cNvPr id="6" name="TextBox 5"/>
          <p:cNvSpPr txBox="1"/>
          <p:nvPr/>
        </p:nvSpPr>
        <p:spPr>
          <a:xfrm>
            <a:off x="613076" y="396046"/>
            <a:ext cx="3078856"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Semi Circle</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7365" y="284071"/>
            <a:ext cx="1200727" cy="743127"/>
          </a:xfrm>
          <a:prstGeom prst="rect">
            <a:avLst/>
          </a:prstGeom>
        </p:spPr>
      </p:pic>
      <p:cxnSp>
        <p:nvCxnSpPr>
          <p:cNvPr id="9" name="Straight Connector 8"/>
          <p:cNvCxnSpPr/>
          <p:nvPr/>
        </p:nvCxnSpPr>
        <p:spPr>
          <a:xfrm>
            <a:off x="677471" y="1027198"/>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7254" y="1100749"/>
            <a:ext cx="6542432" cy="646331"/>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Size </a:t>
            </a:r>
            <a:r>
              <a:rPr lang="en-US" b="1" dirty="0" smtClean="0">
                <a:solidFill>
                  <a:schemeClr val="bg1"/>
                </a:solidFill>
                <a:effectLst>
                  <a:outerShdw blurRad="38100" dist="38100" dir="2700000" algn="tl">
                    <a:srgbClr val="000000">
                      <a:alpha val="43137"/>
                    </a:srgbClr>
                  </a:outerShdw>
                </a:effectLst>
              </a:rPr>
              <a:t>– Diameter – 120 cm , Width – 30 cm &amp; </a:t>
            </a:r>
          </a:p>
          <a:p>
            <a:r>
              <a:rPr lang="en-US" b="1" dirty="0" smtClean="0">
                <a:solidFill>
                  <a:schemeClr val="bg1"/>
                </a:solidFill>
                <a:effectLst>
                  <a:outerShdw blurRad="38100" dist="38100" dir="2700000" algn="tl">
                    <a:srgbClr val="000000">
                      <a:alpha val="43137"/>
                    </a:srgbClr>
                  </a:outerShdw>
                </a:effectLst>
              </a:rPr>
              <a:t>Inner Diameter – 60 cm with best quality Rexene cover (Washable)</a:t>
            </a:r>
            <a:endParaRPr lang="en-IN"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13076" y="4497767"/>
            <a:ext cx="3720057"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Full </a:t>
            </a: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B</a:t>
            </a:r>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ig Circle</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613076" y="5270815"/>
            <a:ext cx="6542432" cy="646331"/>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Size </a:t>
            </a:r>
            <a:r>
              <a:rPr lang="en-US" b="1" dirty="0" smtClean="0">
                <a:solidFill>
                  <a:schemeClr val="bg1"/>
                </a:solidFill>
                <a:effectLst>
                  <a:outerShdw blurRad="38100" dist="38100" dir="2700000" algn="tl">
                    <a:srgbClr val="000000">
                      <a:alpha val="43137"/>
                    </a:srgbClr>
                  </a:outerShdw>
                </a:effectLst>
              </a:rPr>
              <a:t>– Diameter – 120 cm , Width – 30 cm &amp; </a:t>
            </a:r>
          </a:p>
          <a:p>
            <a:r>
              <a:rPr lang="en-US" b="1" dirty="0" smtClean="0">
                <a:solidFill>
                  <a:schemeClr val="bg1"/>
                </a:solidFill>
                <a:effectLst>
                  <a:outerShdw blurRad="38100" dist="38100" dir="2700000" algn="tl">
                    <a:srgbClr val="000000">
                      <a:alpha val="43137"/>
                    </a:srgbClr>
                  </a:outerShdw>
                </a:effectLst>
              </a:rPr>
              <a:t>Inner Diameter – 60 cm with best quality Rexene cover (Washable)</a:t>
            </a:r>
            <a:endParaRPr lang="en-IN" dirty="0">
              <a:solidFill>
                <a:schemeClr val="bg1"/>
              </a:solidFill>
              <a:effectLst>
                <a:outerShdw blurRad="38100" dist="38100" dir="2700000" algn="tl">
                  <a:srgbClr val="000000">
                    <a:alpha val="43137"/>
                  </a:srgbClr>
                </a:outerShdw>
              </a:effectLst>
            </a:endParaRPr>
          </a:p>
        </p:txBody>
      </p:sp>
      <p:cxnSp>
        <p:nvCxnSpPr>
          <p:cNvPr id="14" name="Straight Connector 13"/>
          <p:cNvCxnSpPr/>
          <p:nvPr/>
        </p:nvCxnSpPr>
        <p:spPr>
          <a:xfrm>
            <a:off x="690350" y="519561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7" y="655634"/>
            <a:ext cx="4605461" cy="46054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398" y="3286466"/>
            <a:ext cx="4016230" cy="3403066"/>
          </a:xfrm>
          <a:prstGeom prst="rect">
            <a:avLst/>
          </a:prstGeom>
        </p:spPr>
      </p:pic>
    </p:spTree>
    <p:extLst>
      <p:ext uri="{BB962C8B-B14F-4D97-AF65-F5344CB8AC3E}">
        <p14:creationId xmlns:p14="http://schemas.microsoft.com/office/powerpoint/2010/main" val="73950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7" name="TextBox 6"/>
          <p:cNvSpPr txBox="1"/>
          <p:nvPr/>
        </p:nvSpPr>
        <p:spPr>
          <a:xfrm>
            <a:off x="1575582" y="2138289"/>
            <a:ext cx="237566" cy="369332"/>
          </a:xfrm>
          <a:prstGeom prst="rect">
            <a:avLst/>
          </a:prstGeom>
          <a:noFill/>
        </p:spPr>
        <p:txBody>
          <a:bodyPr wrap="none" rtlCol="0">
            <a:spAutoFit/>
          </a:bodyPr>
          <a:lstStyle/>
          <a:p>
            <a:r>
              <a:rPr lang="en-IN" dirty="0" smtClean="0"/>
              <a:t> </a:t>
            </a:r>
            <a:endParaRPr lang="en-IN" dirty="0"/>
          </a:p>
        </p:txBody>
      </p:sp>
      <p:sp>
        <p:nvSpPr>
          <p:cNvPr id="12" name="TextBox 11"/>
          <p:cNvSpPr txBox="1"/>
          <p:nvPr/>
        </p:nvSpPr>
        <p:spPr>
          <a:xfrm>
            <a:off x="351693" y="422029"/>
            <a:ext cx="188327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Tunnel</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393897" y="1078860"/>
            <a:ext cx="6800836"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Length – 80 cm, width – 60 cm, height – 60 cm &amp; Crawl Space – 40 cm</a:t>
            </a:r>
            <a:endParaRPr lang="en-IN"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636644" y="4308579"/>
            <a:ext cx="7490961"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Oblique Shaped fitting block</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TextBox 15"/>
          <p:cNvSpPr txBox="1"/>
          <p:nvPr/>
        </p:nvSpPr>
        <p:spPr>
          <a:xfrm>
            <a:off x="4701040" y="4954910"/>
            <a:ext cx="5242076" cy="646331"/>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Size – </a:t>
            </a:r>
            <a:r>
              <a:rPr lang="en-US" b="1" dirty="0" smtClean="0">
                <a:solidFill>
                  <a:schemeClr val="bg1"/>
                </a:solidFill>
                <a:effectLst>
                  <a:outerShdw blurRad="38100" dist="38100" dir="2700000" algn="tl">
                    <a:srgbClr val="000000">
                      <a:alpha val="43137"/>
                    </a:srgbClr>
                  </a:outerShdw>
                </a:effectLst>
              </a:rPr>
              <a:t>Length – 60 cm, Width – 30 cm, Height – 60 cm</a:t>
            </a:r>
          </a:p>
          <a:p>
            <a:r>
              <a:rPr lang="en-US" b="1" dirty="0" smtClean="0">
                <a:solidFill>
                  <a:schemeClr val="bg1"/>
                </a:solidFill>
                <a:effectLst>
                  <a:outerShdw blurRad="38100" dist="38100" dir="2700000" algn="tl">
                    <a:srgbClr val="000000">
                      <a:alpha val="43137"/>
                    </a:srgbClr>
                  </a:outerShdw>
                </a:effectLst>
              </a:rPr>
              <a:t>Inside – 30 cm, X 30 cm &amp; Diameter – 30 cm</a:t>
            </a:r>
            <a:endParaRPr lang="en-IN"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737" y="50465"/>
            <a:ext cx="1200727" cy="743127"/>
          </a:xfrm>
          <a:prstGeom prst="rect">
            <a:avLst/>
          </a:prstGeom>
        </p:spPr>
      </p:pic>
      <p:cxnSp>
        <p:nvCxnSpPr>
          <p:cNvPr id="20" name="Straight Connector 19"/>
          <p:cNvCxnSpPr/>
          <p:nvPr/>
        </p:nvCxnSpPr>
        <p:spPr>
          <a:xfrm>
            <a:off x="484288" y="1065248"/>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96564" y="4954910"/>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8362" y="821111"/>
            <a:ext cx="5183638" cy="352599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17" y="3484647"/>
            <a:ext cx="3485067" cy="2940526"/>
          </a:xfrm>
          <a:prstGeom prst="rect">
            <a:avLst/>
          </a:prstGeom>
        </p:spPr>
      </p:pic>
    </p:spTree>
    <p:extLst>
      <p:ext uri="{BB962C8B-B14F-4D97-AF65-F5344CB8AC3E}">
        <p14:creationId xmlns:p14="http://schemas.microsoft.com/office/powerpoint/2010/main" val="355333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20504" y="787791"/>
            <a:ext cx="776860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Beam &amp; Cylinder fitting block </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520504" y="1491173"/>
            <a:ext cx="6604500"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Length – 60 cm, Width – 30 cm, Height – 30 cm &amp; Diameter – 20 cm</a:t>
            </a:r>
            <a:endParaRPr lang="en-IN"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20504" y="4951827"/>
            <a:ext cx="583916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Length – 60 cm, Diameter – 60 cm, Inside Diameter – 40 cm</a:t>
            </a:r>
            <a:endParaRPr lang="en-IN"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20503" y="4305496"/>
            <a:ext cx="3273460"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Barrel Foam</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1" name="Straight Connector 10"/>
          <p:cNvCxnSpPr/>
          <p:nvPr/>
        </p:nvCxnSpPr>
        <p:spPr>
          <a:xfrm flipV="1">
            <a:off x="594839" y="4924422"/>
            <a:ext cx="2832166" cy="27405"/>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838" y="1402911"/>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702" y="161663"/>
            <a:ext cx="1200727" cy="7431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344" y="1610551"/>
            <a:ext cx="3977972" cy="29148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171" y="2643524"/>
            <a:ext cx="4505453" cy="4214476"/>
          </a:xfrm>
          <a:prstGeom prst="rect">
            <a:avLst/>
          </a:prstGeom>
        </p:spPr>
      </p:pic>
    </p:spTree>
    <p:extLst>
      <p:ext uri="{BB962C8B-B14F-4D97-AF65-F5344CB8AC3E}">
        <p14:creationId xmlns:p14="http://schemas.microsoft.com/office/powerpoint/2010/main" val="151343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0000" contrast="-30000"/>
                    </a14:imgEffect>
                  </a14:imgLayer>
                </a14:imgProps>
              </a:ext>
              <a:ext uri="{28A0092B-C50C-407E-A947-70E740481C1C}">
                <a14:useLocalDpi xmlns:a14="http://schemas.microsoft.com/office/drawing/2010/main" val="0"/>
              </a:ext>
            </a:extLst>
          </a:blip>
          <a:stretch>
            <a:fillRect/>
          </a:stretch>
        </p:blipFill>
        <p:spPr>
          <a:xfrm>
            <a:off x="0" y="24816"/>
            <a:ext cx="12192000" cy="6858000"/>
          </a:xfrm>
          <a:prstGeom prst="rect">
            <a:avLst/>
          </a:prstGeom>
        </p:spPr>
      </p:pic>
      <p:sp>
        <p:nvSpPr>
          <p:cNvPr id="5" name="TextBox 4"/>
          <p:cNvSpPr txBox="1"/>
          <p:nvPr/>
        </p:nvSpPr>
        <p:spPr>
          <a:xfrm>
            <a:off x="309489" y="590843"/>
            <a:ext cx="828156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Beam and Cylinder fitting block</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380245" y="1355115"/>
            <a:ext cx="5248488" cy="646331"/>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Size </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Length – 60 cm, Width – 30cm, Height – 30cm, </a:t>
            </a:r>
          </a:p>
          <a:p>
            <a:r>
              <a:rPr lang="en-US" b="1" dirty="0" smtClean="0">
                <a:solidFill>
                  <a:schemeClr val="bg1"/>
                </a:solidFill>
                <a:effectLst>
                  <a:outerShdw blurRad="38100" dist="38100" dir="2700000" algn="tl">
                    <a:srgbClr val="000000">
                      <a:alpha val="43137"/>
                    </a:srgbClr>
                  </a:outerShdw>
                </a:effectLst>
              </a:rPr>
              <a:t>Inside – 30 cm X 15 cm</a:t>
            </a:r>
            <a:endParaRPr lang="en-IN" dirty="0">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406962" y="4988807"/>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7468" y="542444"/>
            <a:ext cx="1200727" cy="743127"/>
          </a:xfrm>
          <a:prstGeom prst="rect">
            <a:avLst/>
          </a:prstGeom>
        </p:spPr>
      </p:pic>
      <p:sp>
        <p:nvSpPr>
          <p:cNvPr id="16" name="TextBox 15"/>
          <p:cNvSpPr txBox="1"/>
          <p:nvPr/>
        </p:nvSpPr>
        <p:spPr>
          <a:xfrm>
            <a:off x="324162" y="4330904"/>
            <a:ext cx="3559436"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Beam Curved</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7" name="TextBox 16"/>
          <p:cNvSpPr txBox="1"/>
          <p:nvPr/>
        </p:nvSpPr>
        <p:spPr>
          <a:xfrm>
            <a:off x="380245" y="5231743"/>
            <a:ext cx="436831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Size </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Length – 120 cm, Width – 30 to 40 cm</a:t>
            </a:r>
            <a:endParaRPr lang="en-IN" dirty="0">
              <a:solidFill>
                <a:schemeClr val="bg1"/>
              </a:solidFill>
              <a:effectLst>
                <a:outerShdw blurRad="38100" dist="38100" dir="2700000" algn="tl">
                  <a:srgbClr val="000000">
                    <a:alpha val="43137"/>
                  </a:srgbClr>
                </a:outerShdw>
              </a:effectLst>
            </a:endParaRPr>
          </a:p>
        </p:txBody>
      </p:sp>
      <p:cxnSp>
        <p:nvCxnSpPr>
          <p:cNvPr id="19" name="Straight Connector 18"/>
          <p:cNvCxnSpPr/>
          <p:nvPr/>
        </p:nvCxnSpPr>
        <p:spPr>
          <a:xfrm>
            <a:off x="448901" y="123717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938" y="1107725"/>
            <a:ext cx="4154589" cy="274979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781" y="3857522"/>
            <a:ext cx="5280449" cy="2733409"/>
          </a:xfrm>
          <a:prstGeom prst="rect">
            <a:avLst/>
          </a:prstGeom>
        </p:spPr>
      </p:pic>
    </p:spTree>
    <p:extLst>
      <p:ext uri="{BB962C8B-B14F-4D97-AF65-F5344CB8AC3E}">
        <p14:creationId xmlns:p14="http://schemas.microsoft.com/office/powerpoint/2010/main" val="3782597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220022" y="-22034"/>
            <a:ext cx="12192000" cy="6858000"/>
          </a:xfrm>
          <a:prstGeom prst="rect">
            <a:avLst/>
          </a:prstGeom>
        </p:spPr>
      </p:pic>
      <p:sp>
        <p:nvSpPr>
          <p:cNvPr id="5" name="TextBox 4"/>
          <p:cNvSpPr txBox="1"/>
          <p:nvPr/>
        </p:nvSpPr>
        <p:spPr>
          <a:xfrm>
            <a:off x="2096085" y="703385"/>
            <a:ext cx="2279920"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Wall Bar</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2644727" y="1349716"/>
            <a:ext cx="1655581"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Wall fitted Bars</a:t>
            </a:r>
            <a:endParaRPr lang="en-IN"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958" y="1316460"/>
            <a:ext cx="4939098" cy="4939098"/>
          </a:xfrm>
          <a:prstGeom prst="rect">
            <a:avLst/>
          </a:prstGeom>
        </p:spPr>
      </p:pic>
      <p:cxnSp>
        <p:nvCxnSpPr>
          <p:cNvPr id="10" name="Straight Connector 9"/>
          <p:cNvCxnSpPr/>
          <p:nvPr/>
        </p:nvCxnSpPr>
        <p:spPr>
          <a:xfrm flipV="1">
            <a:off x="683184" y="1306781"/>
            <a:ext cx="3647530" cy="731"/>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854" y="331821"/>
            <a:ext cx="1200727" cy="743127"/>
          </a:xfrm>
          <a:prstGeom prst="rect">
            <a:avLst/>
          </a:prstGeom>
        </p:spPr>
      </p:pic>
      <p:sp>
        <p:nvSpPr>
          <p:cNvPr id="3" name="TextBox 2"/>
          <p:cNvSpPr txBox="1"/>
          <p:nvPr/>
        </p:nvSpPr>
        <p:spPr>
          <a:xfrm>
            <a:off x="8721656" y="1788100"/>
            <a:ext cx="2750625" cy="646331"/>
          </a:xfrm>
          <a:prstGeom prst="rect">
            <a:avLst/>
          </a:prstGeom>
          <a:noFill/>
        </p:spPr>
        <p:txBody>
          <a:bodyPr wrap="none" rtlCol="0">
            <a:spAutoFit/>
          </a:bodyPr>
          <a:lstStyle/>
          <a:p>
            <a:r>
              <a:rPr lang="en-US" sz="3600" dirty="0" smtClean="0">
                <a:solidFill>
                  <a:schemeClr val="bg1"/>
                </a:solidFill>
                <a:latin typeface="Arial Black" panose="020B0A04020102020204" pitchFamily="34" charset="0"/>
              </a:rPr>
              <a:t>Half Moon</a:t>
            </a:r>
            <a:endParaRPr lang="en-IN" sz="3600" dirty="0">
              <a:solidFill>
                <a:schemeClr val="bg1"/>
              </a:solidFill>
              <a:latin typeface="Arial Black" panose="020B0A04020102020204" pitchFamily="34" charset="0"/>
            </a:endParaRPr>
          </a:p>
        </p:txBody>
      </p:sp>
      <p:sp>
        <p:nvSpPr>
          <p:cNvPr id="8" name="Rectangle 7"/>
          <p:cNvSpPr/>
          <p:nvPr/>
        </p:nvSpPr>
        <p:spPr>
          <a:xfrm>
            <a:off x="8463124" y="2434431"/>
            <a:ext cx="3009157"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L-120 cm, H-30 cm, Dia-60 cm</a:t>
            </a:r>
            <a:endParaRPr lang="en-IN"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4037" y="3509378"/>
            <a:ext cx="4827543" cy="2616455"/>
          </a:xfrm>
          <a:prstGeom prst="rect">
            <a:avLst/>
          </a:prstGeom>
        </p:spPr>
      </p:pic>
    </p:spTree>
    <p:extLst>
      <p:ext uri="{BB962C8B-B14F-4D97-AF65-F5344CB8AC3E}">
        <p14:creationId xmlns:p14="http://schemas.microsoft.com/office/powerpoint/2010/main" val="474064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818090" y="351462"/>
            <a:ext cx="10555822" cy="3477875"/>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SPORTSPARK is super proud to announce that, we have started new wing </a:t>
            </a:r>
            <a:r>
              <a:rPr lang="en-US" sz="2400" b="1" i="1" dirty="0" smtClean="0">
                <a:solidFill>
                  <a:schemeClr val="bg1"/>
                </a:solidFill>
                <a:effectLst>
                  <a:outerShdw blurRad="38100" dist="38100" dir="2700000" algn="tl">
                    <a:srgbClr val="000000">
                      <a:alpha val="43137"/>
                    </a:srgbClr>
                  </a:outerShdw>
                </a:effectLst>
              </a:rPr>
              <a:t>– </a:t>
            </a:r>
          </a:p>
          <a:p>
            <a:pPr algn="ctr"/>
            <a:r>
              <a:rPr lang="en-US" sz="2400" b="1" i="1" dirty="0" smtClean="0">
                <a:solidFill>
                  <a:srgbClr val="FFFF00"/>
                </a:solidFill>
                <a:effectLst>
                  <a:outerShdw blurRad="38100" dist="38100" dir="2700000" algn="tl">
                    <a:srgbClr val="000000">
                      <a:alpha val="43137"/>
                    </a:srgbClr>
                  </a:outerShdw>
                </a:effectLst>
              </a:rPr>
              <a:t>Kids Gym/Fitness Foam Apparatus </a:t>
            </a:r>
            <a:r>
              <a:rPr lang="en-US" sz="2400" b="1" i="1" dirty="0">
                <a:solidFill>
                  <a:srgbClr val="FFFF00"/>
                </a:solidFill>
                <a:effectLst>
                  <a:outerShdw blurRad="38100" dist="38100" dir="2700000" algn="tl">
                    <a:srgbClr val="000000">
                      <a:alpha val="43137"/>
                    </a:srgbClr>
                  </a:outerShdw>
                </a:effectLst>
              </a:rPr>
              <a:t>Manufacturing and </a:t>
            </a:r>
            <a:r>
              <a:rPr lang="en-US" sz="2400" b="1" i="1" dirty="0" smtClean="0">
                <a:solidFill>
                  <a:srgbClr val="FFFF00"/>
                </a:solidFill>
                <a:effectLst>
                  <a:outerShdw blurRad="38100" dist="38100" dir="2700000" algn="tl">
                    <a:srgbClr val="000000">
                      <a:alpha val="43137"/>
                    </a:srgbClr>
                  </a:outerShdw>
                </a:effectLst>
              </a:rPr>
              <a:t>Distributing.</a:t>
            </a:r>
          </a:p>
          <a:p>
            <a:endParaRPr lang="en-IN" dirty="0">
              <a:solidFill>
                <a:schemeClr val="bg1"/>
              </a:solidFill>
            </a:endParaRPr>
          </a:p>
          <a:p>
            <a:endParaRPr lang="en-US" b="1" dirty="0" smtClean="0">
              <a:solidFill>
                <a:schemeClr val="bg1"/>
              </a:solidFill>
            </a:endParaRPr>
          </a:p>
          <a:p>
            <a:endParaRPr lang="en-US" b="1" dirty="0" smtClean="0">
              <a:solidFill>
                <a:schemeClr val="bg1"/>
              </a:solidFill>
            </a:endParaRPr>
          </a:p>
          <a:p>
            <a:r>
              <a:rPr lang="en-US" sz="2000" b="1" dirty="0" smtClean="0">
                <a:solidFill>
                  <a:schemeClr val="bg1"/>
                </a:solidFill>
                <a:effectLst>
                  <a:outerShdw blurRad="38100" dist="38100" dir="2700000" algn="tl">
                    <a:srgbClr val="000000">
                      <a:alpha val="43137"/>
                    </a:srgbClr>
                  </a:outerShdw>
                </a:effectLst>
              </a:rPr>
              <a:t>We </a:t>
            </a:r>
            <a:r>
              <a:rPr lang="en-US" sz="2000" b="1" dirty="0">
                <a:solidFill>
                  <a:schemeClr val="bg1"/>
                </a:solidFill>
                <a:effectLst>
                  <a:outerShdw blurRad="38100" dist="38100" dir="2700000" algn="tl">
                    <a:srgbClr val="000000">
                      <a:alpha val="43137"/>
                    </a:srgbClr>
                  </a:outerShdw>
                </a:effectLst>
              </a:rPr>
              <a:t>are specialized in </a:t>
            </a:r>
            <a:r>
              <a:rPr lang="en-US" sz="2000" b="1" dirty="0" smtClean="0">
                <a:solidFill>
                  <a:srgbClr val="FFFF00"/>
                </a:solidFill>
                <a:effectLst>
                  <a:outerShdw blurRad="38100" dist="38100" dir="2700000" algn="tl">
                    <a:srgbClr val="000000">
                      <a:alpha val="43137"/>
                    </a:srgbClr>
                  </a:outerShdw>
                </a:effectLst>
              </a:rPr>
              <a:t>GYMNASTICS &amp; KIDS SPORTING FITNESS PROGRAM</a:t>
            </a:r>
            <a:r>
              <a:rPr lang="en-US" sz="2000" b="1" dirty="0" smtClean="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and we have </a:t>
            </a:r>
            <a:r>
              <a:rPr lang="en-US" sz="2000" b="1" dirty="0">
                <a:solidFill>
                  <a:srgbClr val="FFFF00"/>
                </a:solidFill>
                <a:effectLst>
                  <a:outerShdw blurRad="38100" dist="38100" dir="2700000" algn="tl">
                    <a:srgbClr val="000000">
                      <a:alpha val="43137"/>
                    </a:srgbClr>
                  </a:outerShdw>
                </a:effectLst>
              </a:rPr>
              <a:t>qualified team of experts having engineers</a:t>
            </a:r>
            <a:r>
              <a:rPr lang="en-US" sz="2000" b="1" dirty="0">
                <a:solidFill>
                  <a:schemeClr val="bg1"/>
                </a:solidFill>
                <a:effectLst>
                  <a:outerShdw blurRad="38100" dist="38100" dir="2700000" algn="tl">
                    <a:srgbClr val="000000">
                      <a:alpha val="43137"/>
                    </a:srgbClr>
                  </a:outerShdw>
                </a:effectLst>
              </a:rPr>
              <a:t>. Our team, who has Gymnastics </a:t>
            </a:r>
            <a:r>
              <a:rPr lang="en-US" sz="2000" b="1" dirty="0" smtClean="0">
                <a:solidFill>
                  <a:schemeClr val="bg1"/>
                </a:solidFill>
                <a:effectLst>
                  <a:outerShdw blurRad="38100" dist="38100" dir="2700000" algn="tl">
                    <a:srgbClr val="000000">
                      <a:alpha val="43137"/>
                    </a:srgbClr>
                  </a:outerShdw>
                </a:effectLst>
              </a:rPr>
              <a:t>&amp; Sports background </a:t>
            </a:r>
            <a:r>
              <a:rPr lang="en-US" sz="2000" b="1" dirty="0">
                <a:solidFill>
                  <a:schemeClr val="bg1"/>
                </a:solidFill>
                <a:effectLst>
                  <a:outerShdw blurRad="38100" dist="38100" dir="2700000" algn="tl">
                    <a:srgbClr val="000000">
                      <a:alpha val="43137"/>
                    </a:srgbClr>
                  </a:outerShdw>
                </a:effectLst>
              </a:rPr>
              <a:t>and they all focuses on </a:t>
            </a:r>
            <a:r>
              <a:rPr lang="en-US" sz="2000" b="1" dirty="0">
                <a:solidFill>
                  <a:srgbClr val="FFFF00"/>
                </a:solidFill>
                <a:effectLst>
                  <a:outerShdw blurRad="38100" dist="38100" dir="2700000" algn="tl">
                    <a:srgbClr val="000000">
                      <a:alpha val="43137"/>
                    </a:srgbClr>
                  </a:outerShdw>
                </a:effectLst>
              </a:rPr>
              <a:t>accuracy and safety </a:t>
            </a:r>
            <a:r>
              <a:rPr lang="en-US" sz="2000" b="1" dirty="0">
                <a:solidFill>
                  <a:schemeClr val="bg1"/>
                </a:solidFill>
                <a:effectLst>
                  <a:outerShdw blurRad="38100" dist="38100" dir="2700000" algn="tl">
                    <a:srgbClr val="000000">
                      <a:alpha val="43137"/>
                    </a:srgbClr>
                  </a:outerShdw>
                </a:effectLst>
              </a:rPr>
              <a:t>of </a:t>
            </a:r>
            <a:r>
              <a:rPr lang="en-US" sz="2000" b="1" dirty="0" smtClean="0">
                <a:solidFill>
                  <a:schemeClr val="bg1"/>
                </a:solidFill>
                <a:effectLst>
                  <a:outerShdw blurRad="38100" dist="38100" dir="2700000" algn="tl">
                    <a:srgbClr val="000000">
                      <a:alpha val="43137"/>
                    </a:srgbClr>
                  </a:outerShdw>
                </a:effectLst>
              </a:rPr>
              <a:t>players/Kids. </a:t>
            </a:r>
            <a:r>
              <a:rPr lang="en-US" sz="2000" b="1" dirty="0">
                <a:solidFill>
                  <a:schemeClr val="bg1"/>
                </a:solidFill>
                <a:effectLst>
                  <a:outerShdw blurRad="38100" dist="38100" dir="2700000" algn="tl">
                    <a:srgbClr val="000000">
                      <a:alpha val="43137"/>
                    </a:srgbClr>
                  </a:outerShdw>
                </a:effectLst>
              </a:rPr>
              <a:t>With </a:t>
            </a:r>
            <a:r>
              <a:rPr lang="en-US" sz="2000" b="1" dirty="0">
                <a:solidFill>
                  <a:srgbClr val="FFFF00"/>
                </a:solidFill>
                <a:effectLst>
                  <a:outerShdw blurRad="38100" dist="38100" dir="2700000" algn="tl">
                    <a:srgbClr val="000000">
                      <a:alpha val="43137"/>
                    </a:srgbClr>
                  </a:outerShdw>
                </a:effectLst>
              </a:rPr>
              <a:t>maintaining protocols </a:t>
            </a:r>
            <a:r>
              <a:rPr lang="en-US" sz="2000" b="1" dirty="0">
                <a:solidFill>
                  <a:schemeClr val="bg1"/>
                </a:solidFill>
                <a:effectLst>
                  <a:outerShdw blurRad="38100" dist="38100" dir="2700000" algn="tl">
                    <a:srgbClr val="000000">
                      <a:alpha val="43137"/>
                    </a:srgbClr>
                  </a:outerShdw>
                </a:effectLst>
              </a:rPr>
              <a:t>our </a:t>
            </a:r>
            <a:r>
              <a:rPr lang="en-US" sz="2000" b="1" dirty="0" err="1">
                <a:solidFill>
                  <a:schemeClr val="bg1"/>
                </a:solidFill>
                <a:effectLst>
                  <a:outerShdw blurRad="38100" dist="38100" dir="2700000" algn="tl">
                    <a:srgbClr val="000000">
                      <a:alpha val="43137"/>
                    </a:srgbClr>
                  </a:outerShdw>
                </a:effectLst>
              </a:rPr>
              <a:t>equipments</a:t>
            </a:r>
            <a:r>
              <a:rPr lang="en-US" sz="2000" b="1" dirty="0">
                <a:solidFill>
                  <a:schemeClr val="bg1"/>
                </a:solidFill>
                <a:effectLst>
                  <a:outerShdw blurRad="38100" dist="38100" dir="2700000" algn="tl">
                    <a:srgbClr val="000000">
                      <a:alpha val="43137"/>
                    </a:srgbClr>
                  </a:outerShdw>
                </a:effectLst>
              </a:rPr>
              <a:t> are </a:t>
            </a:r>
            <a:r>
              <a:rPr lang="en-US" sz="2000" b="1" dirty="0">
                <a:solidFill>
                  <a:srgbClr val="FFFF00"/>
                </a:solidFill>
                <a:effectLst>
                  <a:outerShdw blurRad="38100" dist="38100" dir="2700000" algn="tl">
                    <a:srgbClr val="000000">
                      <a:alpha val="43137"/>
                    </a:srgbClr>
                  </a:outerShdw>
                </a:effectLst>
              </a:rPr>
              <a:t>designed technically ideal for professional use</a:t>
            </a:r>
            <a:r>
              <a:rPr lang="en-US" sz="2000" b="1" dirty="0">
                <a:solidFill>
                  <a:schemeClr val="bg1"/>
                </a:solidFill>
                <a:effectLst>
                  <a:outerShdw blurRad="38100" dist="38100" dir="2700000" algn="tl">
                    <a:srgbClr val="000000">
                      <a:alpha val="43137"/>
                    </a:srgbClr>
                  </a:outerShdw>
                </a:effectLst>
              </a:rPr>
              <a:t>. We undertake responsibility of maintenance of </a:t>
            </a:r>
            <a:r>
              <a:rPr lang="en-US" sz="2000" b="1" dirty="0" err="1">
                <a:solidFill>
                  <a:schemeClr val="bg1"/>
                </a:solidFill>
                <a:effectLst>
                  <a:outerShdw blurRad="38100" dist="38100" dir="2700000" algn="tl">
                    <a:srgbClr val="000000">
                      <a:alpha val="43137"/>
                    </a:srgbClr>
                  </a:outerShdw>
                </a:effectLst>
              </a:rPr>
              <a:t>equipments</a:t>
            </a:r>
            <a:r>
              <a:rPr lang="en-US" sz="2000" b="1" dirty="0">
                <a:solidFill>
                  <a:schemeClr val="bg1"/>
                </a:solidFill>
                <a:effectLst>
                  <a:outerShdw blurRad="38100" dist="38100" dir="2700000" algn="tl">
                    <a:srgbClr val="000000">
                      <a:alpha val="43137"/>
                    </a:srgbClr>
                  </a:outerShdw>
                </a:effectLst>
              </a:rPr>
              <a:t> as well. </a:t>
            </a:r>
            <a:endParaRPr lang="en-IN" sz="2000" dirty="0">
              <a:solidFill>
                <a:schemeClr val="bg1"/>
              </a:solidFill>
              <a:effectLst>
                <a:outerShdw blurRad="38100" dist="38100" dir="2700000" algn="tl">
                  <a:srgbClr val="000000">
                    <a:alpha val="43137"/>
                  </a:srgbClr>
                </a:outerShdw>
              </a:effectLst>
            </a:endParaRPr>
          </a:p>
          <a:p>
            <a:endParaRPr lang="en-IN" dirty="0"/>
          </a:p>
        </p:txBody>
      </p:sp>
      <p:sp>
        <p:nvSpPr>
          <p:cNvPr id="6" name="TextBox 5"/>
          <p:cNvSpPr txBox="1"/>
          <p:nvPr/>
        </p:nvSpPr>
        <p:spPr>
          <a:xfrm>
            <a:off x="818090" y="4227952"/>
            <a:ext cx="5074979" cy="2092881"/>
          </a:xfrm>
          <a:prstGeom prst="rect">
            <a:avLst/>
          </a:prstGeom>
          <a:noFill/>
        </p:spPr>
        <p:txBody>
          <a:bodyPr wrap="none" rtlCol="0">
            <a:spAutoFit/>
          </a:bodyPr>
          <a:lstStyle/>
          <a:p>
            <a:r>
              <a:rPr lang="en-IN" sz="2200" b="1" dirty="0" smtClean="0">
                <a:solidFill>
                  <a:schemeClr val="bg1"/>
                </a:solidFill>
              </a:rPr>
              <a:t>Salient Features of Company:</a:t>
            </a:r>
          </a:p>
          <a:p>
            <a:endParaRPr lang="en-IN" dirty="0" smtClean="0"/>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Technically Designed &amp; Confirmed Standards</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Maintaining High Quality &amp; Advance Technology</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Maintaining Raw Material Standards</a:t>
            </a:r>
          </a:p>
          <a:p>
            <a:pPr marL="285750" indent="-285750">
              <a:buFont typeface="Arial" panose="020B0604020202020204" pitchFamily="34" charset="0"/>
              <a:buChar char="•"/>
            </a:pPr>
            <a:r>
              <a:rPr lang="en-IN" b="1" dirty="0" smtClean="0">
                <a:solidFill>
                  <a:schemeClr val="bg1"/>
                </a:solidFill>
                <a:effectLst>
                  <a:outerShdw blurRad="38100" dist="38100" dir="2700000" algn="tl">
                    <a:srgbClr val="000000">
                      <a:alpha val="43137"/>
                    </a:srgbClr>
                  </a:outerShdw>
                </a:effectLst>
              </a:rPr>
              <a:t>Factory Rates /Reasonable Prices</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Customer Satisfaction / Warranty Support</a:t>
            </a:r>
            <a:endParaRPr lang="en-IN" b="1" dirty="0">
              <a:solidFill>
                <a:srgbClr val="FFFF00"/>
              </a:solidFill>
              <a:effectLst>
                <a:outerShdw blurRad="38100" dist="38100" dir="2700000" algn="tl">
                  <a:srgbClr val="000000">
                    <a:alpha val="43137"/>
                  </a:srgbClr>
                </a:outerShdw>
              </a:effectLst>
            </a:endParaRPr>
          </a:p>
        </p:txBody>
      </p:sp>
      <p:cxnSp>
        <p:nvCxnSpPr>
          <p:cNvPr id="7" name="Straight Connector 6"/>
          <p:cNvCxnSpPr/>
          <p:nvPr/>
        </p:nvCxnSpPr>
        <p:spPr>
          <a:xfrm>
            <a:off x="902498" y="4740029"/>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02498" y="1392702"/>
            <a:ext cx="10471414" cy="14067"/>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705" y="4740029"/>
            <a:ext cx="1200727" cy="743127"/>
          </a:xfrm>
          <a:prstGeom prst="rect">
            <a:avLst/>
          </a:prstGeom>
        </p:spPr>
      </p:pic>
    </p:spTree>
    <p:extLst>
      <p:ext uri="{BB962C8B-B14F-4D97-AF65-F5344CB8AC3E}">
        <p14:creationId xmlns:p14="http://schemas.microsoft.com/office/powerpoint/2010/main" val="378738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41000"/>
                    </a14:imgEffect>
                  </a14:imgLayer>
                </a14:imgProps>
              </a:ext>
              <a:ext uri="{28A0092B-C50C-407E-A947-70E740481C1C}">
                <a14:useLocalDpi xmlns:a14="http://schemas.microsoft.com/office/drawing/2010/main" val="0"/>
              </a:ext>
            </a:extLst>
          </a:blip>
          <a:stretch>
            <a:fillRect/>
          </a:stretch>
        </p:blipFill>
        <p:spPr>
          <a:xfrm>
            <a:off x="1" y="-11724"/>
            <a:ext cx="12192000" cy="6869723"/>
          </a:xfrm>
          <a:prstGeom prst="rect">
            <a:avLst/>
          </a:prstGeom>
        </p:spPr>
      </p:pic>
      <p:sp>
        <p:nvSpPr>
          <p:cNvPr id="5" name="TextBox 4"/>
          <p:cNvSpPr txBox="1"/>
          <p:nvPr/>
        </p:nvSpPr>
        <p:spPr>
          <a:xfrm>
            <a:off x="2263043" y="373487"/>
            <a:ext cx="7665916" cy="1908215"/>
          </a:xfrm>
          <a:prstGeom prst="rect">
            <a:avLst/>
          </a:prstGeom>
          <a:noFill/>
        </p:spPr>
        <p:txBody>
          <a:bodyPr wrap="square" rtlCol="0">
            <a:spAutoFit/>
          </a:bodyPr>
          <a:lstStyle/>
          <a:p>
            <a:pPr algn="ctr"/>
            <a:r>
              <a:rPr lang="en-US" sz="2800" b="1" dirty="0" smtClean="0">
                <a:solidFill>
                  <a:schemeClr val="bg1"/>
                </a:solidFill>
              </a:rPr>
              <a:t>Mission</a:t>
            </a:r>
            <a:r>
              <a:rPr lang="en-US" sz="2800" b="1" dirty="0" smtClean="0"/>
              <a:t> </a:t>
            </a:r>
            <a:endParaRPr lang="en-IN" sz="2800" dirty="0"/>
          </a:p>
          <a:p>
            <a:pPr algn="ctr"/>
            <a:r>
              <a:rPr lang="en-US" b="1" dirty="0">
                <a:solidFill>
                  <a:srgbClr val="FFFF00"/>
                </a:solidFill>
              </a:rPr>
              <a:t>To provide full of safety to the all rising </a:t>
            </a:r>
            <a:r>
              <a:rPr lang="en-US" b="1" dirty="0" smtClean="0">
                <a:solidFill>
                  <a:srgbClr val="FFFF00"/>
                </a:solidFill>
              </a:rPr>
              <a:t>Kids </a:t>
            </a:r>
            <a:r>
              <a:rPr lang="en-US" b="1" dirty="0">
                <a:solidFill>
                  <a:srgbClr val="FFFF00"/>
                </a:solidFill>
              </a:rPr>
              <a:t>and aiming towards setting up with the professional infrastructure of </a:t>
            </a:r>
            <a:r>
              <a:rPr lang="en-US" b="1" dirty="0" smtClean="0">
                <a:solidFill>
                  <a:srgbClr val="FFFF00"/>
                </a:solidFill>
              </a:rPr>
              <a:t>Kids Gym/Fitness for </a:t>
            </a:r>
            <a:r>
              <a:rPr lang="en-US" b="1" dirty="0">
                <a:solidFill>
                  <a:srgbClr val="FFFF00"/>
                </a:solidFill>
              </a:rPr>
              <a:t>creating best </a:t>
            </a:r>
            <a:r>
              <a:rPr lang="en-US" b="1" dirty="0" smtClean="0">
                <a:solidFill>
                  <a:srgbClr val="FFFF00"/>
                </a:solidFill>
              </a:rPr>
              <a:t>&amp; fit youth Globally. </a:t>
            </a:r>
            <a:r>
              <a:rPr lang="en-US" b="1" dirty="0">
                <a:solidFill>
                  <a:srgbClr val="FFFF00"/>
                </a:solidFill>
              </a:rPr>
              <a:t>Our Moto is to improve the bars of </a:t>
            </a:r>
            <a:r>
              <a:rPr lang="en-US" b="1" dirty="0" smtClean="0">
                <a:solidFill>
                  <a:srgbClr val="FFFF00"/>
                </a:solidFill>
              </a:rPr>
              <a:t>Kids Fitness Globally with </a:t>
            </a:r>
            <a:r>
              <a:rPr lang="en-US" b="1" dirty="0">
                <a:solidFill>
                  <a:srgbClr val="FFFF00"/>
                </a:solidFill>
              </a:rPr>
              <a:t>selling professional &amp; specific (technically approved) Apparatus.</a:t>
            </a:r>
            <a:endParaRPr lang="en-IN" dirty="0">
              <a:solidFill>
                <a:srgbClr val="FFFF00"/>
              </a:solidFill>
            </a:endParaRPr>
          </a:p>
          <a:p>
            <a:pPr algn="ctr"/>
            <a:endParaRPr lang="en-IN" dirty="0"/>
          </a:p>
        </p:txBody>
      </p:sp>
      <p:sp>
        <p:nvSpPr>
          <p:cNvPr id="6" name="TextBox 5"/>
          <p:cNvSpPr txBox="1"/>
          <p:nvPr/>
        </p:nvSpPr>
        <p:spPr>
          <a:xfrm>
            <a:off x="403912" y="2762570"/>
            <a:ext cx="11178116" cy="1631216"/>
          </a:xfrm>
          <a:prstGeom prst="rect">
            <a:avLst/>
          </a:prstGeom>
          <a:noFill/>
        </p:spPr>
        <p:txBody>
          <a:bodyPr wrap="square" rtlCol="0">
            <a:spAutoFit/>
          </a:bodyPr>
          <a:lstStyle/>
          <a:p>
            <a:pPr algn="ctr"/>
            <a:r>
              <a:rPr lang="en-US" sz="2800" b="1" i="1" dirty="0" smtClean="0">
                <a:solidFill>
                  <a:schemeClr val="bg1"/>
                </a:solidFill>
              </a:rPr>
              <a:t>Service</a:t>
            </a:r>
            <a:endParaRPr lang="en-US" sz="2800" b="1" dirty="0" smtClean="0">
              <a:solidFill>
                <a:schemeClr val="bg1"/>
              </a:solidFill>
            </a:endParaRPr>
          </a:p>
          <a:p>
            <a:pPr algn="ctr"/>
            <a:r>
              <a:rPr lang="en-US" b="1" dirty="0" smtClean="0">
                <a:solidFill>
                  <a:srgbClr val="FFFF00"/>
                </a:solidFill>
                <a:effectLst>
                  <a:outerShdw blurRad="38100" dist="38100" dir="2700000" algn="tl">
                    <a:srgbClr val="000000">
                      <a:alpha val="43137"/>
                    </a:srgbClr>
                  </a:outerShdw>
                </a:effectLst>
              </a:rPr>
              <a:t>Unlike </a:t>
            </a:r>
            <a:r>
              <a:rPr lang="en-US" b="1" dirty="0">
                <a:solidFill>
                  <a:srgbClr val="FFFF00"/>
                </a:solidFill>
                <a:effectLst>
                  <a:outerShdw blurRad="38100" dist="38100" dir="2700000" algn="tl">
                    <a:srgbClr val="000000">
                      <a:alpha val="43137"/>
                    </a:srgbClr>
                  </a:outerShdw>
                </a:effectLst>
              </a:rPr>
              <a:t>other vendors who only know how to sell, SPORTSPARK gives satisfaction to customers and our support specialists will help you make the best possible decisions and will provide you with outstanding customer support, possible product information and guidance.</a:t>
            </a:r>
            <a:endParaRPr lang="en-IN" dirty="0">
              <a:solidFill>
                <a:srgbClr val="FFFF00"/>
              </a:solidFill>
              <a:effectLst>
                <a:outerShdw blurRad="38100" dist="38100" dir="2700000" algn="tl">
                  <a:srgbClr val="000000">
                    <a:alpha val="43137"/>
                  </a:srgbClr>
                </a:outerShdw>
              </a:effectLst>
            </a:endParaRPr>
          </a:p>
          <a:p>
            <a:pPr algn="ctr"/>
            <a:endParaRPr lang="en-IN" dirty="0"/>
          </a:p>
        </p:txBody>
      </p:sp>
      <p:sp>
        <p:nvSpPr>
          <p:cNvPr id="7" name="TextBox 6"/>
          <p:cNvSpPr txBox="1"/>
          <p:nvPr/>
        </p:nvSpPr>
        <p:spPr>
          <a:xfrm>
            <a:off x="168733" y="4671785"/>
            <a:ext cx="11854536" cy="2185214"/>
          </a:xfrm>
          <a:prstGeom prst="rect">
            <a:avLst/>
          </a:prstGeom>
          <a:noFill/>
        </p:spPr>
        <p:txBody>
          <a:bodyPr wrap="square" rtlCol="0">
            <a:spAutoFit/>
          </a:bodyPr>
          <a:lstStyle/>
          <a:p>
            <a:pPr algn="ctr"/>
            <a:r>
              <a:rPr lang="en-US" sz="2800" b="1" i="1" dirty="0">
                <a:solidFill>
                  <a:schemeClr val="bg1"/>
                </a:solidFill>
              </a:rPr>
              <a:t>Post Delivery </a:t>
            </a:r>
            <a:r>
              <a:rPr lang="en-US" sz="2800" b="1" i="1" dirty="0" smtClean="0">
                <a:solidFill>
                  <a:schemeClr val="bg1"/>
                </a:solidFill>
              </a:rPr>
              <a:t>Service</a:t>
            </a:r>
            <a:endParaRPr lang="en-IN" sz="2800" dirty="0">
              <a:solidFill>
                <a:schemeClr val="bg1"/>
              </a:solidFill>
            </a:endParaRPr>
          </a:p>
          <a:p>
            <a:pPr algn="ctr"/>
            <a:r>
              <a:rPr lang="en-US" b="1" dirty="0">
                <a:solidFill>
                  <a:srgbClr val="FFFF00"/>
                </a:solidFill>
                <a:effectLst>
                  <a:outerShdw blurRad="38100" dist="38100" dir="2700000" algn="tl">
                    <a:srgbClr val="000000">
                      <a:alpha val="43137"/>
                    </a:srgbClr>
                  </a:outerShdw>
                </a:effectLst>
              </a:rPr>
              <a:t>Our target is to give complete satisfaction to customers. SPORTSPARK’s is always ready to help Post Delivery Service, whether or not under guarantee: we will provide you information and complete assistance with any problems you encounter with your equipment.</a:t>
            </a:r>
            <a:endParaRPr lang="en-IN" dirty="0">
              <a:solidFill>
                <a:srgbClr val="FFFF00"/>
              </a:solidFill>
              <a:effectLst>
                <a:outerShdw blurRad="38100" dist="38100" dir="2700000" algn="tl">
                  <a:srgbClr val="000000">
                    <a:alpha val="43137"/>
                  </a:srgbClr>
                </a:outerShdw>
              </a:effectLst>
            </a:endParaRPr>
          </a:p>
          <a:p>
            <a:pPr algn="ctr"/>
            <a:r>
              <a:rPr lang="en-US" b="1" dirty="0">
                <a:solidFill>
                  <a:srgbClr val="FFFF00"/>
                </a:solidFill>
                <a:effectLst>
                  <a:outerShdw blurRad="38100" dist="38100" dir="2700000" algn="tl">
                    <a:srgbClr val="000000">
                      <a:alpha val="43137"/>
                    </a:srgbClr>
                  </a:outerShdw>
                </a:effectLst>
              </a:rPr>
              <a:t>Post Delivery Service Charges will be applicable extra</a:t>
            </a:r>
            <a:r>
              <a:rPr lang="en-US" b="1" dirty="0" smtClean="0">
                <a:solidFill>
                  <a:srgbClr val="FFFF00"/>
                </a:solidFill>
                <a:effectLst>
                  <a:outerShdw blurRad="38100" dist="38100" dir="2700000" algn="tl">
                    <a:srgbClr val="000000">
                      <a:alpha val="43137"/>
                    </a:srgbClr>
                  </a:outerShdw>
                </a:effectLst>
              </a:rPr>
              <a:t>.</a:t>
            </a:r>
          </a:p>
          <a:p>
            <a:pPr algn="ctr"/>
            <a:r>
              <a:rPr lang="en-US" b="1" dirty="0" smtClean="0">
                <a:solidFill>
                  <a:schemeClr val="bg1"/>
                </a:solidFill>
                <a:effectLst>
                  <a:outerShdw blurRad="38100" dist="38100" dir="2700000" algn="tl">
                    <a:srgbClr val="000000">
                      <a:alpha val="43137"/>
                    </a:srgbClr>
                  </a:outerShdw>
                </a:effectLst>
              </a:rPr>
              <a:t>5 Years </a:t>
            </a:r>
            <a:r>
              <a:rPr lang="en-US" b="1" dirty="0">
                <a:solidFill>
                  <a:schemeClr val="bg1"/>
                </a:solidFill>
                <a:effectLst>
                  <a:outerShdw blurRad="38100" dist="38100" dir="2700000" algn="tl">
                    <a:srgbClr val="000000">
                      <a:alpha val="43137"/>
                    </a:srgbClr>
                  </a:outerShdw>
                </a:effectLst>
              </a:rPr>
              <a:t>w</a:t>
            </a:r>
            <a:r>
              <a:rPr lang="en-US" b="1" dirty="0" smtClean="0">
                <a:solidFill>
                  <a:schemeClr val="bg1"/>
                </a:solidFill>
                <a:effectLst>
                  <a:outerShdw blurRad="38100" dist="38100" dir="2700000" algn="tl">
                    <a:srgbClr val="000000">
                      <a:alpha val="43137"/>
                    </a:srgbClr>
                  </a:outerShdw>
                </a:effectLst>
              </a:rPr>
              <a:t>arranty support on </a:t>
            </a:r>
            <a:r>
              <a:rPr lang="en-US" b="1" dirty="0">
                <a:solidFill>
                  <a:schemeClr val="bg1"/>
                </a:solidFill>
                <a:effectLst>
                  <a:outerShdw blurRad="38100" dist="38100" dir="2700000" algn="tl">
                    <a:srgbClr val="000000">
                      <a:alpha val="43137"/>
                    </a:srgbClr>
                  </a:outerShdw>
                </a:effectLst>
              </a:rPr>
              <a:t>m</a:t>
            </a:r>
            <a:r>
              <a:rPr lang="en-US" b="1" dirty="0" smtClean="0">
                <a:solidFill>
                  <a:schemeClr val="bg1"/>
                </a:solidFill>
                <a:effectLst>
                  <a:outerShdw blurRad="38100" dist="38100" dir="2700000" algn="tl">
                    <a:srgbClr val="000000">
                      <a:alpha val="43137"/>
                    </a:srgbClr>
                  </a:outerShdw>
                </a:effectLst>
              </a:rPr>
              <a:t>anufacturing defects.</a:t>
            </a:r>
            <a:endParaRPr lang="en-IN" dirty="0">
              <a:solidFill>
                <a:schemeClr val="bg1"/>
              </a:solidFill>
              <a:effectLst>
                <a:outerShdw blurRad="38100" dist="38100" dir="2700000" algn="tl">
                  <a:srgbClr val="000000">
                    <a:alpha val="43137"/>
                  </a:srgbClr>
                </a:outerShdw>
              </a:effectLst>
            </a:endParaRPr>
          </a:p>
          <a:p>
            <a:pPr algn="ctr"/>
            <a:endParaRPr lang="en-IN" dirty="0"/>
          </a:p>
        </p:txBody>
      </p:sp>
      <p:cxnSp>
        <p:nvCxnSpPr>
          <p:cNvPr id="8" name="Straight Connector 7"/>
          <p:cNvCxnSpPr/>
          <p:nvPr/>
        </p:nvCxnSpPr>
        <p:spPr>
          <a:xfrm>
            <a:off x="3767793" y="2281702"/>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67793" y="4380110"/>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1889" y="49252"/>
            <a:ext cx="1200727" cy="743127"/>
          </a:xfrm>
          <a:prstGeom prst="rect">
            <a:avLst/>
          </a:prstGeom>
        </p:spPr>
      </p:pic>
    </p:spTree>
    <p:extLst>
      <p:ext uri="{BB962C8B-B14F-4D97-AF65-F5344CB8AC3E}">
        <p14:creationId xmlns:p14="http://schemas.microsoft.com/office/powerpoint/2010/main" val="150638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0" y="-6448"/>
            <a:ext cx="12192000" cy="6864448"/>
          </a:xfrm>
          <a:prstGeom prst="rect">
            <a:avLst/>
          </a:prstGeom>
        </p:spPr>
      </p:pic>
      <p:sp>
        <p:nvSpPr>
          <p:cNvPr id="5" name="TextBox 4"/>
          <p:cNvSpPr txBox="1"/>
          <p:nvPr/>
        </p:nvSpPr>
        <p:spPr>
          <a:xfrm>
            <a:off x="237759" y="1052924"/>
            <a:ext cx="8943026" cy="5016758"/>
          </a:xfrm>
          <a:prstGeom prst="rect">
            <a:avLst/>
          </a:prstGeom>
          <a:noFill/>
        </p:spPr>
        <p:txBody>
          <a:bodyPr wrap="none" rtlCol="0">
            <a:spAutoFit/>
          </a:bodyPr>
          <a:lstStyle/>
          <a:p>
            <a:r>
              <a:rPr lang="en-US" sz="2400" b="1" dirty="0">
                <a:solidFill>
                  <a:srgbClr val="FFFF00"/>
                </a:solidFill>
                <a:effectLst>
                  <a:outerShdw blurRad="38100" dist="38100" dir="2700000" algn="tl">
                    <a:srgbClr val="000000">
                      <a:alpha val="43137"/>
                    </a:srgbClr>
                  </a:outerShdw>
                </a:effectLst>
                <a:latin typeface="Arial Black" panose="020B0A04020102020204" pitchFamily="34" charset="0"/>
              </a:rPr>
              <a:t>Terms &amp; Conditions </a:t>
            </a:r>
            <a:r>
              <a:rPr lang="en-US" sz="2400" b="1" dirty="0" smtClean="0">
                <a:solidFill>
                  <a:srgbClr val="FFFF00"/>
                </a:solidFill>
                <a:effectLst>
                  <a:outerShdw blurRad="38100" dist="38100" dir="2700000" algn="tl">
                    <a:srgbClr val="000000">
                      <a:alpha val="43137"/>
                    </a:srgbClr>
                  </a:outerShdw>
                </a:effectLst>
                <a:latin typeface="Arial Black" panose="020B0A04020102020204" pitchFamily="34" charset="0"/>
              </a:rPr>
              <a:t>*</a:t>
            </a:r>
            <a:endParaRPr lang="en-IN" dirty="0" smtClean="0"/>
          </a:p>
          <a:p>
            <a:endParaRPr lang="en-IN" dirty="0"/>
          </a:p>
          <a:p>
            <a:pPr marL="285750" lvl="0" indent="-285750">
              <a:buFont typeface="Arial" panose="020B0604020202020204" pitchFamily="34" charset="0"/>
              <a:buChar char="•"/>
            </a:pPr>
            <a:r>
              <a:rPr lang="en-US" sz="2000" b="1" i="1" u="sng" dirty="0">
                <a:solidFill>
                  <a:srgbClr val="FFFF00"/>
                </a:solidFill>
                <a:effectLst>
                  <a:outerShdw blurRad="38100" dist="38100" dir="2700000" algn="tl">
                    <a:srgbClr val="000000">
                      <a:alpha val="43137"/>
                    </a:srgbClr>
                  </a:outerShdw>
                </a:effectLst>
              </a:rPr>
              <a:t>Additional transportation cost will be applicable</a:t>
            </a:r>
            <a:r>
              <a:rPr lang="en-US" sz="2000" b="1" i="1" u="sng" dirty="0" smtClean="0">
                <a:solidFill>
                  <a:srgbClr val="FFFF00"/>
                </a:solidFill>
                <a:effectLst>
                  <a:outerShdw blurRad="38100" dist="38100" dir="2700000" algn="tl">
                    <a:srgbClr val="000000">
                      <a:alpha val="43137"/>
                    </a:srgbClr>
                  </a:outerShdw>
                </a:effectLst>
              </a:rPr>
              <a:t>.</a:t>
            </a:r>
          </a:p>
          <a:p>
            <a:pPr lvl="0"/>
            <a:endParaRPr lang="en-US" sz="2000" b="1" i="1" u="sng"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i="1" u="sng" dirty="0" smtClean="0">
                <a:solidFill>
                  <a:schemeClr val="bg1"/>
                </a:solidFill>
                <a:effectLst>
                  <a:outerShdw blurRad="38100" dist="38100" dir="2700000" algn="tl">
                    <a:srgbClr val="000000">
                      <a:alpha val="43137"/>
                    </a:srgbClr>
                  </a:outerShdw>
                </a:effectLst>
              </a:rPr>
              <a:t>Export Duty/Tax will </a:t>
            </a:r>
            <a:r>
              <a:rPr lang="en-US" sz="2000" b="1" i="1" u="sng" dirty="0">
                <a:solidFill>
                  <a:schemeClr val="bg1"/>
                </a:solidFill>
                <a:effectLst>
                  <a:outerShdw blurRad="38100" dist="38100" dir="2700000" algn="tl">
                    <a:srgbClr val="000000">
                      <a:alpha val="43137"/>
                    </a:srgbClr>
                  </a:outerShdw>
                </a:effectLst>
              </a:rPr>
              <a:t>be </a:t>
            </a:r>
            <a:r>
              <a:rPr lang="en-US" sz="2000" b="1" i="1" u="sng" dirty="0" smtClean="0">
                <a:solidFill>
                  <a:schemeClr val="bg1"/>
                </a:solidFill>
                <a:effectLst>
                  <a:outerShdw blurRad="38100" dist="38100" dir="2700000" algn="tl">
                    <a:srgbClr val="000000">
                      <a:alpha val="43137"/>
                    </a:srgbClr>
                  </a:outerShdw>
                </a:effectLst>
              </a:rPr>
              <a:t>applicable. (For Exports)</a:t>
            </a:r>
          </a:p>
          <a:p>
            <a:endParaRPr lang="en-US" sz="2400" b="1" i="1" u="sng"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i="1" dirty="0" smtClean="0">
                <a:solidFill>
                  <a:schemeClr val="bg1"/>
                </a:solidFill>
                <a:effectLst>
                  <a:outerShdw blurRad="38100" dist="38100" dir="2700000" algn="tl">
                    <a:srgbClr val="000000">
                      <a:alpha val="43137"/>
                    </a:srgbClr>
                  </a:outerShdw>
                </a:effectLst>
              </a:rPr>
              <a:t>Domestic - 18</a:t>
            </a:r>
            <a:r>
              <a:rPr lang="en-US" b="1" i="1" dirty="0">
                <a:solidFill>
                  <a:schemeClr val="bg1"/>
                </a:solidFill>
                <a:effectLst>
                  <a:outerShdw blurRad="38100" dist="38100" dir="2700000" algn="tl">
                    <a:srgbClr val="000000">
                      <a:alpha val="43137"/>
                    </a:srgbClr>
                  </a:outerShdw>
                </a:effectLst>
              </a:rPr>
              <a:t>% GST will be applicable (9% SGST) &amp; (9% CGST</a:t>
            </a:r>
            <a:r>
              <a:rPr lang="en-US" b="1" i="1" dirty="0" smtClean="0">
                <a:solidFill>
                  <a:schemeClr val="bg1"/>
                </a:solidFill>
                <a:effectLst>
                  <a:outerShdw blurRad="38100" dist="38100" dir="2700000" algn="tl">
                    <a:srgbClr val="000000">
                      <a:alpha val="43137"/>
                    </a:srgbClr>
                  </a:outerShdw>
                </a:effectLst>
              </a:rPr>
              <a:t>) &amp; 7 % VAT Applicable.</a:t>
            </a:r>
          </a:p>
          <a:p>
            <a:r>
              <a:rPr lang="en-IN" sz="1400" b="1" dirty="0" smtClean="0">
                <a:solidFill>
                  <a:schemeClr val="bg1"/>
                </a:solidFill>
              </a:rPr>
              <a:t>	</a:t>
            </a:r>
            <a:endParaRPr lang="en-IN" sz="2000" dirty="0">
              <a:solidFill>
                <a:schemeClr val="bg1"/>
              </a:solidFill>
            </a:endParaRPr>
          </a:p>
          <a:p>
            <a:r>
              <a:rPr lang="en-IN" sz="1600" b="1" dirty="0" smtClean="0">
                <a:solidFill>
                  <a:schemeClr val="bg1"/>
                </a:solidFill>
              </a:rPr>
              <a:t>Bear in mind that your card issuer may charge you a foreign transaction fee.</a:t>
            </a:r>
            <a:endParaRPr lang="en-US" sz="2000" b="1" i="1" dirty="0" smtClean="0">
              <a:solidFill>
                <a:schemeClr val="bg1"/>
              </a:solidFill>
              <a:effectLst>
                <a:outerShdw blurRad="38100" dist="38100" dir="2700000" algn="tl">
                  <a:srgbClr val="000000">
                    <a:alpha val="43137"/>
                  </a:srgbClr>
                </a:outerShdw>
              </a:effectLst>
            </a:endParaRPr>
          </a:p>
          <a:p>
            <a:endParaRPr lang="en-IN" sz="2000"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dirty="0">
                <a:solidFill>
                  <a:schemeClr val="bg1"/>
                </a:solidFill>
                <a:effectLst>
                  <a:outerShdw blurRad="38100" dist="38100" dir="2700000" algn="tl">
                    <a:srgbClr val="000000">
                      <a:alpha val="43137"/>
                    </a:srgbClr>
                  </a:outerShdw>
                </a:effectLst>
              </a:rPr>
              <a:t>Apparatus are for Indoor use </a:t>
            </a:r>
            <a:r>
              <a:rPr lang="en-US" b="1" i="1" dirty="0" smtClean="0">
                <a:solidFill>
                  <a:schemeClr val="bg1"/>
                </a:solidFill>
                <a:effectLst>
                  <a:outerShdw blurRad="38100" dist="38100" dir="2700000" algn="tl">
                    <a:srgbClr val="000000">
                      <a:alpha val="43137"/>
                    </a:srgbClr>
                  </a:outerShdw>
                </a:effectLst>
              </a:rPr>
              <a:t>only</a:t>
            </a:r>
          </a:p>
          <a:p>
            <a:pPr lvl="0"/>
            <a:endParaRPr lang="en-IN"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u="sng" dirty="0" smtClean="0">
                <a:solidFill>
                  <a:srgbClr val="FFFF00"/>
                </a:solidFill>
                <a:effectLst>
                  <a:outerShdw blurRad="38100" dist="38100" dir="2700000" algn="tl">
                    <a:srgbClr val="000000">
                      <a:alpha val="43137"/>
                    </a:srgbClr>
                  </a:outerShdw>
                </a:effectLst>
              </a:rPr>
              <a:t>75 </a:t>
            </a:r>
            <a:r>
              <a:rPr lang="en-US" b="1" i="1" u="sng" dirty="0">
                <a:solidFill>
                  <a:srgbClr val="FFFF00"/>
                </a:solidFill>
                <a:effectLst>
                  <a:outerShdw blurRad="38100" dist="38100" dir="2700000" algn="tl">
                    <a:srgbClr val="000000">
                      <a:alpha val="43137"/>
                    </a:srgbClr>
                  </a:outerShdw>
                </a:effectLst>
              </a:rPr>
              <a:t>% Advance Payment is mandatory with approved official purchase order / work </a:t>
            </a:r>
            <a:r>
              <a:rPr lang="en-US" b="1" i="1" u="sng" dirty="0" smtClean="0">
                <a:solidFill>
                  <a:srgbClr val="FFFF00"/>
                </a:solidFill>
                <a:effectLst>
                  <a:outerShdw blurRad="38100" dist="38100" dir="2700000" algn="tl">
                    <a:srgbClr val="000000">
                      <a:alpha val="43137"/>
                    </a:srgbClr>
                  </a:outerShdw>
                </a:effectLst>
              </a:rPr>
              <a:t>order</a:t>
            </a:r>
          </a:p>
          <a:p>
            <a:pPr lvl="0"/>
            <a:endParaRPr lang="en-IN"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dirty="0">
                <a:solidFill>
                  <a:schemeClr val="bg1"/>
                </a:solidFill>
                <a:effectLst>
                  <a:outerShdw blurRad="38100" dist="38100" dir="2700000" algn="tl">
                    <a:srgbClr val="000000">
                      <a:alpha val="43137"/>
                    </a:srgbClr>
                  </a:outerShdw>
                </a:effectLst>
              </a:rPr>
              <a:t>Installation Charges will be extra on selective apparatus</a:t>
            </a:r>
            <a:r>
              <a:rPr lang="en-US" b="1" i="1" dirty="0" smtClean="0">
                <a:solidFill>
                  <a:schemeClr val="bg1"/>
                </a:solidFill>
                <a:effectLst>
                  <a:outerShdw blurRad="38100" dist="38100" dir="2700000" algn="tl">
                    <a:srgbClr val="000000">
                      <a:alpha val="43137"/>
                    </a:srgbClr>
                  </a:outerShdw>
                </a:effectLst>
              </a:rPr>
              <a:t>.</a:t>
            </a:r>
          </a:p>
          <a:p>
            <a:pPr marL="285750" lvl="0" indent="-285750">
              <a:buFont typeface="Arial" panose="020B0604020202020204" pitchFamily="34" charset="0"/>
              <a:buChar char="•"/>
            </a:pPr>
            <a:endParaRPr lang="en-US" b="1" i="1"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u="sng" dirty="0" smtClean="0">
                <a:solidFill>
                  <a:srgbClr val="FFFF00"/>
                </a:solidFill>
                <a:effectLst>
                  <a:outerShdw blurRad="38100" dist="38100" dir="2700000" algn="tl">
                    <a:srgbClr val="000000">
                      <a:alpha val="43137"/>
                    </a:srgbClr>
                  </a:outerShdw>
                </a:effectLst>
              </a:rPr>
              <a:t>Balance Payment shall be made immediately on Delivery of Products (Within 7 Days)</a:t>
            </a:r>
            <a:endParaRPr lang="en-IN" u="sng" dirty="0">
              <a:solidFill>
                <a:srgbClr val="FFFF00"/>
              </a:solidFill>
              <a:effectLst>
                <a:outerShdw blurRad="38100" dist="38100" dir="2700000" algn="tl">
                  <a:srgbClr val="000000">
                    <a:alpha val="43137"/>
                  </a:srgbClr>
                </a:outerShdw>
              </a:effectLst>
            </a:endParaRPr>
          </a:p>
        </p:txBody>
      </p:sp>
      <p:cxnSp>
        <p:nvCxnSpPr>
          <p:cNvPr id="6" name="Straight Connector 5"/>
          <p:cNvCxnSpPr/>
          <p:nvPr/>
        </p:nvCxnSpPr>
        <p:spPr>
          <a:xfrm>
            <a:off x="337457" y="105292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22" y="144008"/>
            <a:ext cx="1200727" cy="743127"/>
          </a:xfrm>
          <a:prstGeom prst="rect">
            <a:avLst/>
          </a:prstGeom>
        </p:spPr>
      </p:pic>
    </p:spTree>
    <p:extLst>
      <p:ext uri="{BB962C8B-B14F-4D97-AF65-F5344CB8AC3E}">
        <p14:creationId xmlns:p14="http://schemas.microsoft.com/office/powerpoint/2010/main" val="182172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2036427" y="2587320"/>
            <a:ext cx="8583303" cy="2739211"/>
          </a:xfrm>
          <a:prstGeom prst="rect">
            <a:avLst/>
          </a:prstGeom>
          <a:noFill/>
        </p:spPr>
        <p:txBody>
          <a:bodyPr wrap="square" rtlCol="0">
            <a:spAutoFit/>
          </a:bodyPr>
          <a:lstStyle/>
          <a:p>
            <a:r>
              <a:rPr lang="en-US" sz="2800" b="1" i="1" dirty="0">
                <a:solidFill>
                  <a:schemeClr val="bg1"/>
                </a:solidFill>
                <a:effectLst>
                  <a:outerShdw blurRad="38100" dist="38100" dir="2700000" algn="tl">
                    <a:srgbClr val="000000">
                      <a:alpha val="43137"/>
                    </a:srgbClr>
                  </a:outerShdw>
                </a:effectLst>
              </a:rPr>
              <a:t>Installation Service </a:t>
            </a:r>
            <a:r>
              <a:rPr lang="en-US" sz="2800" b="1" i="1" dirty="0" smtClean="0">
                <a:solidFill>
                  <a:schemeClr val="bg1"/>
                </a:solidFill>
                <a:effectLst>
                  <a:outerShdw blurRad="38100" dist="38100" dir="2700000" algn="tl">
                    <a:srgbClr val="000000">
                      <a:alpha val="43137"/>
                    </a:srgbClr>
                  </a:outerShdw>
                </a:effectLst>
              </a:rPr>
              <a:t>–</a:t>
            </a:r>
          </a:p>
          <a:p>
            <a:endParaRPr lang="en-IN" dirty="0"/>
          </a:p>
          <a:p>
            <a:r>
              <a:rPr lang="en-US" b="1" dirty="0">
                <a:solidFill>
                  <a:srgbClr val="FFFF00"/>
                </a:solidFill>
                <a:effectLst>
                  <a:outerShdw blurRad="38100" dist="38100" dir="2700000" algn="tl">
                    <a:srgbClr val="000000">
                      <a:alpha val="43137"/>
                    </a:srgbClr>
                  </a:outerShdw>
                </a:effectLst>
              </a:rPr>
              <a:t>SPORTSPARTK Provides Installation Service. We will install your equipment putting your facilities among the best available. Installation charges for following </a:t>
            </a:r>
            <a:r>
              <a:rPr lang="en-US" b="1" dirty="0" smtClean="0">
                <a:solidFill>
                  <a:srgbClr val="FFFF00"/>
                </a:solidFill>
                <a:effectLst>
                  <a:outerShdw blurRad="38100" dist="38100" dir="2700000" algn="tl">
                    <a:srgbClr val="000000">
                      <a:alpha val="43137"/>
                    </a:srgbClr>
                  </a:outerShdw>
                </a:effectLst>
              </a:rPr>
              <a:t>apparatus </a:t>
            </a:r>
            <a:r>
              <a:rPr lang="en-US" b="1" dirty="0">
                <a:solidFill>
                  <a:srgbClr val="FFFF00"/>
                </a:solidFill>
                <a:effectLst>
                  <a:outerShdw blurRad="38100" dist="38100" dir="2700000" algn="tl">
                    <a:srgbClr val="000000">
                      <a:alpha val="43137"/>
                    </a:srgbClr>
                  </a:outerShdw>
                </a:effectLst>
              </a:rPr>
              <a:t>will be applicable. </a:t>
            </a:r>
            <a:r>
              <a:rPr lang="en-IN" b="1" dirty="0" smtClean="0">
                <a:solidFill>
                  <a:srgbClr val="FFFF00"/>
                </a:solidFill>
                <a:effectLst>
                  <a:outerShdw blurRad="38100" dist="38100" dir="2700000" algn="tl">
                    <a:srgbClr val="000000">
                      <a:alpha val="43137"/>
                    </a:srgbClr>
                  </a:outerShdw>
                </a:effectLst>
              </a:rPr>
              <a:t>(Entire Set up)</a:t>
            </a:r>
            <a:endParaRPr lang="en-IN" dirty="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r>
              <a:rPr lang="en-IN" b="1" dirty="0" smtClean="0">
                <a:solidFill>
                  <a:srgbClr val="FFFF00"/>
                </a:solidFill>
                <a:effectLst>
                  <a:outerShdw blurRad="38100" dist="38100" dir="2700000" algn="tl">
                    <a:srgbClr val="000000">
                      <a:alpha val="43137"/>
                    </a:srgbClr>
                  </a:outerShdw>
                </a:effectLst>
              </a:rPr>
              <a:t>Domestic/Inter States– Applicable as per the plan</a:t>
            </a:r>
          </a:p>
          <a:p>
            <a:r>
              <a:rPr lang="en-IN" b="1" dirty="0" smtClean="0">
                <a:solidFill>
                  <a:srgbClr val="FFFF00"/>
                </a:solidFill>
                <a:effectLst>
                  <a:outerShdw blurRad="38100" dist="38100" dir="2700000" algn="tl">
                    <a:srgbClr val="000000">
                      <a:alpha val="43137"/>
                    </a:srgbClr>
                  </a:outerShdw>
                </a:effectLst>
              </a:rPr>
              <a:t>International </a:t>
            </a:r>
            <a:r>
              <a:rPr lang="en-IN" b="1" dirty="0" smtClean="0">
                <a:solidFill>
                  <a:srgbClr val="FFFF00"/>
                </a:solidFill>
                <a:effectLst>
                  <a:outerShdw blurRad="38100" dist="38100" dir="2700000" algn="tl">
                    <a:srgbClr val="000000">
                      <a:alpha val="43137"/>
                    </a:srgbClr>
                  </a:outerShdw>
                </a:effectLst>
              </a:rPr>
              <a:t>Setup Charges – Flight Return Ticket (2 Persons) + Visa + </a:t>
            </a:r>
            <a:r>
              <a:rPr lang="en-IN" b="1" dirty="0" err="1" smtClean="0">
                <a:solidFill>
                  <a:srgbClr val="FFFF00"/>
                </a:solidFill>
                <a:effectLst>
                  <a:outerShdw blurRad="38100" dist="38100" dir="2700000" algn="tl">
                    <a:srgbClr val="000000">
                      <a:alpha val="43137"/>
                    </a:srgbClr>
                  </a:outerShdw>
                </a:effectLst>
              </a:rPr>
              <a:t>Rs</a:t>
            </a:r>
            <a:r>
              <a:rPr lang="en-IN" b="1" dirty="0" smtClean="0">
                <a:solidFill>
                  <a:srgbClr val="FFFF00"/>
                </a:solidFill>
                <a:effectLst>
                  <a:outerShdw blurRad="38100" dist="38100" dir="2700000" algn="tl">
                    <a:srgbClr val="000000">
                      <a:alpha val="43137"/>
                    </a:srgbClr>
                  </a:outerShdw>
                </a:effectLst>
              </a:rPr>
              <a:t>. 30,000/- Only</a:t>
            </a:r>
            <a:endParaRPr lang="en-IN" dirty="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p:txBody>
      </p:sp>
      <p:cxnSp>
        <p:nvCxnSpPr>
          <p:cNvPr id="6" name="Straight Connector 5"/>
          <p:cNvCxnSpPr/>
          <p:nvPr/>
        </p:nvCxnSpPr>
        <p:spPr>
          <a:xfrm>
            <a:off x="2143838" y="2239498"/>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838" y="827007"/>
            <a:ext cx="1200727" cy="743127"/>
          </a:xfrm>
          <a:prstGeom prst="rect">
            <a:avLst/>
          </a:prstGeom>
        </p:spPr>
      </p:pic>
    </p:spTree>
    <p:extLst>
      <p:ext uri="{BB962C8B-B14F-4D97-AF65-F5344CB8AC3E}">
        <p14:creationId xmlns:p14="http://schemas.microsoft.com/office/powerpoint/2010/main" val="344871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4248" y="320670"/>
            <a:ext cx="7673447" cy="646331"/>
          </a:xfrm>
          <a:prstGeom prst="rect">
            <a:avLst/>
          </a:prstGeom>
          <a:noFill/>
        </p:spPr>
        <p:txBody>
          <a:bodyPr wrap="none" rtlCol="0">
            <a:spAutoFit/>
          </a:bodyPr>
          <a:lstStyle/>
          <a:p>
            <a:r>
              <a:rPr lang="en-IN" sz="3600" dirty="0" smtClean="0">
                <a:solidFill>
                  <a:schemeClr val="bg1"/>
                </a:solidFill>
                <a:latin typeface="Arial Black" panose="020B0A04020102020204" pitchFamily="34" charset="0"/>
              </a:rPr>
              <a:t>Gymnastics/Fitness  Mattress</a:t>
            </a:r>
            <a:endParaRPr lang="en-IN" sz="3600" dirty="0">
              <a:solidFill>
                <a:schemeClr val="bg1"/>
              </a:solidFill>
              <a:latin typeface="Arial Black" panose="020B0A04020102020204" pitchFamily="34" charset="0"/>
            </a:endParaRPr>
          </a:p>
        </p:txBody>
      </p:sp>
      <p:sp>
        <p:nvSpPr>
          <p:cNvPr id="6" name="TextBox 5"/>
          <p:cNvSpPr txBox="1"/>
          <p:nvPr/>
        </p:nvSpPr>
        <p:spPr>
          <a:xfrm>
            <a:off x="264248" y="1125021"/>
            <a:ext cx="4957704" cy="646331"/>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Size: 6ft X 4ft X 50 mm with  </a:t>
            </a:r>
            <a:endParaRPr lang="en-US" b="1" dirty="0" smtClean="0">
              <a:solidFill>
                <a:schemeClr val="bg1"/>
              </a:solidFill>
              <a:effectLst>
                <a:outerShdw blurRad="38100" dist="38100" dir="2700000" algn="tl">
                  <a:srgbClr val="000000">
                    <a:alpha val="43137"/>
                  </a:srgbClr>
                </a:outerShdw>
              </a:effectLst>
            </a:endParaRPr>
          </a:p>
          <a:p>
            <a:r>
              <a:rPr lang="en-US" b="1" dirty="0" err="1" smtClean="0">
                <a:solidFill>
                  <a:schemeClr val="bg1"/>
                </a:solidFill>
                <a:effectLst>
                  <a:outerShdw blurRad="38100" dist="38100" dir="2700000" algn="tl">
                    <a:srgbClr val="000000">
                      <a:alpha val="43137"/>
                    </a:srgbClr>
                  </a:outerShdw>
                </a:effectLst>
              </a:rPr>
              <a:t>Hitlon</a:t>
            </a:r>
            <a:r>
              <a:rPr lang="en-US" b="1" dirty="0" smtClean="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Material &amp; Synthetic </a:t>
            </a:r>
            <a:r>
              <a:rPr lang="en-US" b="1" dirty="0" smtClean="0">
                <a:solidFill>
                  <a:schemeClr val="bg1"/>
                </a:solidFill>
                <a:effectLst>
                  <a:outerShdw blurRad="38100" dist="38100" dir="2700000" algn="tl">
                    <a:srgbClr val="000000">
                      <a:alpha val="43137"/>
                    </a:srgbClr>
                  </a:outerShdw>
                </a:effectLst>
              </a:rPr>
              <a:t>PVC Cover </a:t>
            </a:r>
            <a:r>
              <a:rPr lang="en-US" b="1" dirty="0">
                <a:solidFill>
                  <a:schemeClr val="bg1"/>
                </a:solidFill>
                <a:effectLst>
                  <a:outerShdw blurRad="38100" dist="38100" dir="2700000" algn="tl">
                    <a:srgbClr val="000000">
                      <a:alpha val="43137"/>
                    </a:srgbClr>
                  </a:outerShdw>
                </a:effectLst>
              </a:rPr>
              <a:t>(Washable</a:t>
            </a:r>
            <a:r>
              <a:rPr lang="en-US" b="1" dirty="0" smtClean="0">
                <a:solidFill>
                  <a:schemeClr val="bg1"/>
                </a:solidFill>
                <a:effectLst>
                  <a:outerShdw blurRad="38100" dist="38100" dir="2700000" algn="tl">
                    <a:srgbClr val="000000">
                      <a:alpha val="43137"/>
                    </a:srgbClr>
                  </a:outerShdw>
                </a:effectLst>
              </a:rPr>
              <a:t>)</a:t>
            </a:r>
            <a:endParaRPr lang="en-IN"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26257" y="4668654"/>
            <a:ext cx="5350567" cy="369332"/>
          </a:xfrm>
          <a:prstGeom prst="rect">
            <a:avLst/>
          </a:prstGeom>
          <a:noFill/>
        </p:spPr>
        <p:txBody>
          <a:bodyPr wrap="none" rtlCol="0">
            <a:spAutoFit/>
          </a:bodyPr>
          <a:lstStyle/>
          <a:p>
            <a:r>
              <a:rPr lang="en-US" b="1" dirty="0">
                <a:solidFill>
                  <a:schemeClr val="accent1"/>
                </a:solidFill>
                <a:effectLst>
                  <a:outerShdw blurRad="38100" dist="38100" dir="2700000" algn="tl">
                    <a:srgbClr val="000000">
                      <a:alpha val="43137"/>
                    </a:srgbClr>
                  </a:outerShdw>
                </a:effectLst>
              </a:rPr>
              <a:t>Allied Apparatus (For Training Purpose / Training Aids)</a:t>
            </a:r>
            <a:endParaRPr lang="en-IN" dirty="0">
              <a:solidFill>
                <a:schemeClr val="accent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493" y="-1374967"/>
            <a:ext cx="5561905" cy="5561905"/>
          </a:xfrm>
          <a:prstGeom prst="rect">
            <a:avLst/>
          </a:prstGeom>
        </p:spPr>
      </p:pic>
      <p:sp>
        <p:nvSpPr>
          <p:cNvPr id="10" name="Rectangle 9"/>
          <p:cNvSpPr/>
          <p:nvPr/>
        </p:nvSpPr>
        <p:spPr>
          <a:xfrm>
            <a:off x="326257" y="3300673"/>
            <a:ext cx="9042668" cy="646331"/>
          </a:xfrm>
          <a:prstGeom prst="rect">
            <a:avLst/>
          </a:prstGeom>
        </p:spPr>
        <p:txBody>
          <a:bodyPr wrap="none">
            <a:spAutoFit/>
          </a:bodyPr>
          <a:lstStyle/>
          <a:p>
            <a:r>
              <a:rPr lang="en-IN" sz="3600" dirty="0">
                <a:solidFill>
                  <a:schemeClr val="bg1"/>
                </a:solidFill>
                <a:latin typeface="Arial Black" panose="020B0A04020102020204" pitchFamily="34" charset="0"/>
              </a:rPr>
              <a:t>Gymnastics </a:t>
            </a:r>
            <a:r>
              <a:rPr lang="en-IN" sz="3600" dirty="0" smtClean="0">
                <a:solidFill>
                  <a:schemeClr val="bg1"/>
                </a:solidFill>
                <a:latin typeface="Arial Black" panose="020B0A04020102020204" pitchFamily="34" charset="0"/>
              </a:rPr>
              <a:t>Mattress (Folding One)</a:t>
            </a:r>
            <a:endParaRPr lang="en-IN" sz="3600" dirty="0">
              <a:solidFill>
                <a:schemeClr val="bg1"/>
              </a:solidFill>
              <a:latin typeface="Arial Black" panose="020B0A04020102020204" pitchFamily="34" charset="0"/>
            </a:endParaRPr>
          </a:p>
        </p:txBody>
      </p:sp>
      <p:sp>
        <p:nvSpPr>
          <p:cNvPr id="11" name="Rectangle 10"/>
          <p:cNvSpPr/>
          <p:nvPr/>
        </p:nvSpPr>
        <p:spPr>
          <a:xfrm>
            <a:off x="340325" y="4022323"/>
            <a:ext cx="6543650" cy="646331"/>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rPr>
              <a:t>Size: </a:t>
            </a:r>
            <a:r>
              <a:rPr lang="en-US" b="1" dirty="0" smtClean="0">
                <a:solidFill>
                  <a:schemeClr val="bg1"/>
                </a:solidFill>
                <a:effectLst>
                  <a:outerShdw blurRad="38100" dist="38100" dir="2700000" algn="tl">
                    <a:srgbClr val="000000">
                      <a:alpha val="43137"/>
                    </a:srgbClr>
                  </a:outerShdw>
                </a:effectLst>
              </a:rPr>
              <a:t>8ft </a:t>
            </a:r>
            <a:r>
              <a:rPr lang="en-US" b="1" dirty="0">
                <a:solidFill>
                  <a:schemeClr val="bg1"/>
                </a:solidFill>
                <a:effectLst>
                  <a:outerShdw blurRad="38100" dist="38100" dir="2700000" algn="tl">
                    <a:srgbClr val="000000">
                      <a:alpha val="43137"/>
                    </a:srgbClr>
                  </a:outerShdw>
                </a:effectLst>
              </a:rPr>
              <a:t>X 4ft X 50 mm with  </a:t>
            </a:r>
          </a:p>
          <a:p>
            <a:r>
              <a:rPr lang="en-US" b="1" dirty="0" err="1">
                <a:solidFill>
                  <a:schemeClr val="bg1"/>
                </a:solidFill>
                <a:effectLst>
                  <a:outerShdw blurRad="38100" dist="38100" dir="2700000" algn="tl">
                    <a:srgbClr val="000000">
                      <a:alpha val="43137"/>
                    </a:srgbClr>
                  </a:outerShdw>
                </a:effectLst>
              </a:rPr>
              <a:t>Hitlon</a:t>
            </a:r>
            <a:r>
              <a:rPr lang="en-US" b="1" dirty="0">
                <a:solidFill>
                  <a:schemeClr val="bg1"/>
                </a:solidFill>
                <a:effectLst>
                  <a:outerShdw blurRad="38100" dist="38100" dir="2700000" algn="tl">
                    <a:srgbClr val="000000">
                      <a:alpha val="43137"/>
                    </a:srgbClr>
                  </a:outerShdw>
                </a:effectLst>
              </a:rPr>
              <a:t> Material &amp; Synthetic </a:t>
            </a:r>
            <a:r>
              <a:rPr lang="en-US" b="1" dirty="0" smtClean="0">
                <a:solidFill>
                  <a:schemeClr val="bg1"/>
                </a:solidFill>
                <a:effectLst>
                  <a:outerShdw blurRad="38100" dist="38100" dir="2700000" algn="tl">
                    <a:srgbClr val="000000">
                      <a:alpha val="43137"/>
                    </a:srgbClr>
                  </a:outerShdw>
                </a:effectLst>
              </a:rPr>
              <a:t>PVC Cover </a:t>
            </a:r>
            <a:r>
              <a:rPr lang="en-US" b="1" dirty="0" smtClean="0">
                <a:solidFill>
                  <a:schemeClr val="bg1"/>
                </a:solidFill>
                <a:effectLst>
                  <a:outerShdw blurRad="38100" dist="38100" dir="2700000" algn="tl">
                    <a:srgbClr val="000000">
                      <a:alpha val="43137"/>
                    </a:srgbClr>
                  </a:outerShdw>
                </a:effectLst>
              </a:rPr>
              <a:t>( Folding Washable/3 Folds )</a:t>
            </a:r>
            <a:endParaRPr lang="en-IN"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39590" y="1771398"/>
            <a:ext cx="5350567" cy="369332"/>
          </a:xfrm>
          <a:prstGeom prst="rect">
            <a:avLst/>
          </a:prstGeom>
          <a:noFill/>
        </p:spPr>
        <p:txBody>
          <a:bodyPr wrap="none" rtlCol="0">
            <a:spAutoFit/>
          </a:bodyPr>
          <a:lstStyle/>
          <a:p>
            <a:r>
              <a:rPr lang="en-US" b="1" dirty="0">
                <a:solidFill>
                  <a:schemeClr val="accent1"/>
                </a:solidFill>
                <a:effectLst>
                  <a:outerShdw blurRad="38100" dist="38100" dir="2700000" algn="tl">
                    <a:srgbClr val="000000">
                      <a:alpha val="43137"/>
                    </a:srgbClr>
                  </a:outerShdw>
                </a:effectLst>
              </a:rPr>
              <a:t>Allied Apparatus (For Training Purpose / Training Aids)</a:t>
            </a:r>
            <a:endParaRPr lang="en-IN" dirty="0">
              <a:solidFill>
                <a:schemeClr val="accent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776" y="4032227"/>
            <a:ext cx="3138622" cy="2728728"/>
          </a:xfrm>
          <a:prstGeom prst="rect">
            <a:avLst/>
          </a:prstGeom>
        </p:spPr>
      </p:pic>
      <p:cxnSp>
        <p:nvCxnSpPr>
          <p:cNvPr id="14" name="Straight Connector 13"/>
          <p:cNvCxnSpPr/>
          <p:nvPr/>
        </p:nvCxnSpPr>
        <p:spPr>
          <a:xfrm>
            <a:off x="353204" y="1071135"/>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9683" y="3986080"/>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5711" y="161482"/>
            <a:ext cx="1200727" cy="743127"/>
          </a:xfrm>
          <a:prstGeom prst="rect">
            <a:avLst/>
          </a:prstGeom>
        </p:spPr>
      </p:pic>
    </p:spTree>
    <p:extLst>
      <p:ext uri="{BB962C8B-B14F-4D97-AF65-F5344CB8AC3E}">
        <p14:creationId xmlns:p14="http://schemas.microsoft.com/office/powerpoint/2010/main" val="3756679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450166" y="633046"/>
            <a:ext cx="4314001" cy="646331"/>
          </a:xfrm>
          <a:prstGeom prst="rect">
            <a:avLst/>
          </a:prstGeom>
          <a:noFill/>
        </p:spPr>
        <p:txBody>
          <a:bodyPr wrap="none" rtlCol="0">
            <a:spAutoFit/>
          </a:bodyPr>
          <a:lstStyle/>
          <a:p>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Crash Mat (Mini)</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492370" y="1279377"/>
            <a:ext cx="7404206" cy="830997"/>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rPr>
              <a:t>Size: 6 feet X 6 feet X 9</a:t>
            </a:r>
            <a:r>
              <a:rPr lang="en-US" sz="1600" b="1" dirty="0" smtClean="0">
                <a:solidFill>
                  <a:schemeClr val="bg1"/>
                </a:solidFill>
                <a:effectLst>
                  <a:outerShdw blurRad="38100" dist="38100" dir="2700000" algn="tl">
                    <a:srgbClr val="000000">
                      <a:alpha val="43137"/>
                    </a:srgbClr>
                  </a:outerShdw>
                </a:effectLst>
              </a:rPr>
              <a:t> </a:t>
            </a:r>
            <a:r>
              <a:rPr lang="en-US" sz="1600" b="1" dirty="0">
                <a:solidFill>
                  <a:schemeClr val="bg1"/>
                </a:solidFill>
                <a:effectLst>
                  <a:outerShdw blurRad="38100" dist="38100" dir="2700000" algn="tl">
                    <a:srgbClr val="000000">
                      <a:alpha val="43137"/>
                    </a:srgbClr>
                  </a:outerShdw>
                </a:effectLst>
              </a:rPr>
              <a:t>Inches Thickness in Size with Synthetic Cover (Washable)</a:t>
            </a:r>
            <a:endParaRPr lang="en-IN" sz="1600" dirty="0">
              <a:solidFill>
                <a:schemeClr val="bg1"/>
              </a:solidFill>
              <a:effectLst>
                <a:outerShdw blurRad="38100" dist="38100" dir="2700000" algn="tl">
                  <a:srgbClr val="000000">
                    <a:alpha val="43137"/>
                  </a:srgbClr>
                </a:outerShdw>
              </a:effectLst>
            </a:endParaRPr>
          </a:p>
          <a:p>
            <a:r>
              <a:rPr lang="en-US" sz="1600" b="1" dirty="0">
                <a:solidFill>
                  <a:schemeClr val="bg1"/>
                </a:solidFill>
                <a:effectLst>
                  <a:outerShdw blurRad="38100" dist="38100" dir="2700000" algn="tl">
                    <a:srgbClr val="000000">
                      <a:alpha val="43137"/>
                    </a:srgbClr>
                  </a:outerShdw>
                </a:effectLst>
              </a:rPr>
              <a:t>Great stability and Shock absorption. Cover Made of strong PVC coated Nylon fabric. </a:t>
            </a:r>
            <a:endParaRPr lang="en-US" sz="1600" b="1" dirty="0" smtClean="0">
              <a:solidFill>
                <a:schemeClr val="bg1"/>
              </a:solidFill>
              <a:effectLst>
                <a:outerShdw blurRad="38100" dist="38100" dir="2700000" algn="tl">
                  <a:srgbClr val="000000">
                    <a:alpha val="43137"/>
                  </a:srgbClr>
                </a:outerShdw>
              </a:effectLst>
            </a:endParaRPr>
          </a:p>
          <a:p>
            <a:r>
              <a:rPr lang="en-US" sz="1600" b="1" dirty="0" smtClean="0">
                <a:solidFill>
                  <a:schemeClr val="bg1"/>
                </a:solidFill>
                <a:effectLst>
                  <a:outerShdw blurRad="38100" dist="38100" dir="2700000" algn="tl">
                    <a:srgbClr val="000000">
                      <a:alpha val="43137"/>
                    </a:srgbClr>
                  </a:outerShdw>
                </a:effectLst>
              </a:rPr>
              <a:t>Two </a:t>
            </a:r>
            <a:r>
              <a:rPr lang="en-US" sz="1600" b="1" dirty="0">
                <a:solidFill>
                  <a:schemeClr val="bg1"/>
                </a:solidFill>
                <a:effectLst>
                  <a:outerShdw blurRad="38100" dist="38100" dir="2700000" algn="tl">
                    <a:srgbClr val="000000">
                      <a:alpha val="43137"/>
                    </a:srgbClr>
                  </a:outerShdw>
                </a:effectLst>
              </a:rPr>
              <a:t>Handles on both sides of the mat for easy carrying</a:t>
            </a:r>
            <a:endParaRPr lang="en-IN" sz="16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50166" y="3560857"/>
            <a:ext cx="7880812" cy="646331"/>
          </a:xfrm>
          <a:prstGeom prst="rect">
            <a:avLst/>
          </a:prstGeom>
          <a:noFill/>
        </p:spPr>
        <p:txBody>
          <a:bodyPr wrap="none" rtlCol="0">
            <a:spAutoFit/>
          </a:bodyPr>
          <a:lstStyle/>
          <a:p>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Wave Slope (Wave Incline Mat)</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492370" y="4207188"/>
            <a:ext cx="7507312" cy="584775"/>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rPr>
              <a:t>Size: </a:t>
            </a:r>
            <a:r>
              <a:rPr lang="en-US" sz="1600" b="1" dirty="0" smtClean="0">
                <a:solidFill>
                  <a:schemeClr val="bg1"/>
                </a:solidFill>
                <a:effectLst>
                  <a:outerShdw blurRad="38100" dist="38100" dir="2700000" algn="tl">
                    <a:srgbClr val="000000">
                      <a:alpha val="43137"/>
                    </a:srgbClr>
                  </a:outerShdw>
                </a:effectLst>
              </a:rPr>
              <a:t>Length – 90 cm , Width – 60 cm &amp; Height cm with </a:t>
            </a:r>
            <a:r>
              <a:rPr lang="en-US" sz="1600" b="1" dirty="0">
                <a:solidFill>
                  <a:schemeClr val="bg1"/>
                </a:solidFill>
                <a:effectLst>
                  <a:outerShdw blurRad="38100" dist="38100" dir="2700000" algn="tl">
                    <a:srgbClr val="000000">
                      <a:alpha val="43137"/>
                    </a:srgbClr>
                  </a:outerShdw>
                </a:effectLst>
              </a:rPr>
              <a:t>Synthetic </a:t>
            </a:r>
            <a:r>
              <a:rPr lang="en-US" sz="1600" b="1" dirty="0" smtClean="0">
                <a:solidFill>
                  <a:schemeClr val="bg1"/>
                </a:solidFill>
                <a:effectLst>
                  <a:outerShdw blurRad="38100" dist="38100" dir="2700000" algn="tl">
                    <a:srgbClr val="000000">
                      <a:alpha val="43137"/>
                    </a:srgbClr>
                  </a:outerShdw>
                </a:effectLst>
              </a:rPr>
              <a:t>PVC Cover </a:t>
            </a:r>
            <a:r>
              <a:rPr lang="en-US" sz="1600" b="1" dirty="0">
                <a:solidFill>
                  <a:schemeClr val="bg1"/>
                </a:solidFill>
                <a:effectLst>
                  <a:outerShdw blurRad="38100" dist="38100" dir="2700000" algn="tl">
                    <a:srgbClr val="000000">
                      <a:alpha val="43137"/>
                    </a:srgbClr>
                  </a:outerShdw>
                </a:effectLst>
              </a:rPr>
              <a:t>(Washable)</a:t>
            </a:r>
            <a:endParaRPr lang="en-IN" sz="1600" dirty="0">
              <a:solidFill>
                <a:schemeClr val="bg1"/>
              </a:solidFill>
              <a:effectLst>
                <a:outerShdw blurRad="38100" dist="38100" dir="2700000" algn="tl">
                  <a:srgbClr val="000000">
                    <a:alpha val="43137"/>
                  </a:srgbClr>
                </a:outerShdw>
              </a:effectLst>
            </a:endParaRPr>
          </a:p>
          <a:p>
            <a:r>
              <a:rPr lang="en-US" sz="1600" b="1" dirty="0">
                <a:solidFill>
                  <a:schemeClr val="bg1"/>
                </a:solidFill>
                <a:effectLst>
                  <a:outerShdw blurRad="38100" dist="38100" dir="2700000" algn="tl">
                    <a:srgbClr val="000000">
                      <a:alpha val="43137"/>
                    </a:srgbClr>
                  </a:outerShdw>
                </a:effectLst>
              </a:rPr>
              <a:t>Great stability and Shock absorption. Cover Made of strong PVC coated Rexene Cover. </a:t>
            </a:r>
            <a:endParaRPr lang="en-US" sz="1600" b="1" dirty="0" smtClean="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594" y="1054157"/>
            <a:ext cx="3885388" cy="1802227"/>
          </a:xfrm>
          <a:prstGeom prst="rect">
            <a:avLst/>
          </a:prstGeom>
        </p:spPr>
      </p:pic>
      <p:cxnSp>
        <p:nvCxnSpPr>
          <p:cNvPr id="12" name="Straight Connector 11"/>
          <p:cNvCxnSpPr/>
          <p:nvPr/>
        </p:nvCxnSpPr>
        <p:spPr>
          <a:xfrm>
            <a:off x="562710" y="1279377"/>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2710" y="4207188"/>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517" y="474694"/>
            <a:ext cx="1200727" cy="74312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1519" y="3217752"/>
            <a:ext cx="5353934" cy="3050846"/>
          </a:xfrm>
          <a:prstGeom prst="rect">
            <a:avLst/>
          </a:prstGeom>
        </p:spPr>
      </p:pic>
    </p:spTree>
    <p:extLst>
      <p:ext uri="{BB962C8B-B14F-4D97-AF65-F5344CB8AC3E}">
        <p14:creationId xmlns:p14="http://schemas.microsoft.com/office/powerpoint/2010/main" val="150278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225084" y="548638"/>
            <a:ext cx="8853257"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Trampoline (For Practice Purpose)</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309489" y="1535163"/>
            <a:ext cx="5968622" cy="923330"/>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0.8 </a:t>
            </a:r>
            <a:r>
              <a:rPr lang="en-US" b="1" dirty="0" err="1">
                <a:solidFill>
                  <a:schemeClr val="bg1"/>
                </a:solidFill>
                <a:effectLst>
                  <a:outerShdw blurRad="38100" dist="38100" dir="2700000" algn="tl">
                    <a:srgbClr val="000000">
                      <a:alpha val="43137"/>
                    </a:srgbClr>
                  </a:outerShdw>
                </a:effectLst>
              </a:rPr>
              <a:t>mtr</a:t>
            </a:r>
            <a:r>
              <a:rPr lang="en-US" b="1" dirty="0">
                <a:solidFill>
                  <a:schemeClr val="bg1"/>
                </a:solidFill>
                <a:effectLst>
                  <a:outerShdw blurRad="38100" dist="38100" dir="2700000" algn="tl">
                    <a:srgbClr val="000000">
                      <a:alpha val="43137"/>
                    </a:srgbClr>
                  </a:outerShdw>
                </a:effectLst>
              </a:rPr>
              <a:t> X 0.8 </a:t>
            </a:r>
            <a:r>
              <a:rPr lang="en-US" b="1" dirty="0" err="1">
                <a:solidFill>
                  <a:schemeClr val="bg1"/>
                </a:solidFill>
                <a:effectLst>
                  <a:outerShdw blurRad="38100" dist="38100" dir="2700000" algn="tl">
                    <a:srgbClr val="000000">
                      <a:alpha val="43137"/>
                    </a:srgbClr>
                  </a:outerShdw>
                </a:effectLst>
              </a:rPr>
              <a:t>mtr</a:t>
            </a:r>
            <a:r>
              <a:rPr lang="en-US" b="1" dirty="0">
                <a:solidFill>
                  <a:schemeClr val="bg1"/>
                </a:solidFill>
                <a:effectLst>
                  <a:outerShdw blurRad="38100" dist="38100" dir="2700000" algn="tl">
                    <a:srgbClr val="000000">
                      <a:alpha val="43137"/>
                    </a:srgbClr>
                  </a:outerShdw>
                </a:effectLst>
              </a:rPr>
              <a:t> Square shape with four side power springs </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covered </a:t>
            </a:r>
            <a:r>
              <a:rPr lang="en-US" b="1" dirty="0">
                <a:solidFill>
                  <a:schemeClr val="bg1"/>
                </a:solidFill>
                <a:effectLst>
                  <a:outerShdw blurRad="38100" dist="38100" dir="2700000" algn="tl">
                    <a:srgbClr val="000000">
                      <a:alpha val="43137"/>
                    </a:srgbClr>
                  </a:outerShdw>
                </a:effectLst>
              </a:rPr>
              <a:t>with foam &amp; </a:t>
            </a:r>
            <a:r>
              <a:rPr lang="en-US" b="1" dirty="0" err="1">
                <a:solidFill>
                  <a:schemeClr val="bg1"/>
                </a:solidFill>
                <a:effectLst>
                  <a:outerShdw blurRad="38100" dist="38100" dir="2700000" algn="tl">
                    <a:srgbClr val="000000">
                      <a:alpha val="43137"/>
                    </a:srgbClr>
                  </a:outerShdw>
                </a:effectLst>
              </a:rPr>
              <a:t>Hitlon</a:t>
            </a:r>
            <a:r>
              <a:rPr lang="en-US" b="1" dirty="0">
                <a:solidFill>
                  <a:schemeClr val="bg1"/>
                </a:solidFill>
                <a:effectLst>
                  <a:outerShdw blurRad="38100" dist="38100" dir="2700000" algn="tl">
                    <a:srgbClr val="000000">
                      <a:alpha val="43137"/>
                    </a:srgbClr>
                  </a:outerShdw>
                </a:effectLst>
              </a:rPr>
              <a:t> non slippery top, </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Non </a:t>
            </a:r>
            <a:r>
              <a:rPr lang="en-US" b="1" dirty="0">
                <a:solidFill>
                  <a:schemeClr val="bg1"/>
                </a:solidFill>
                <a:effectLst>
                  <a:outerShdw blurRad="38100" dist="38100" dir="2700000" algn="tl">
                    <a:srgbClr val="000000">
                      <a:alpha val="43137"/>
                    </a:srgbClr>
                  </a:outerShdw>
                </a:effectLst>
              </a:rPr>
              <a:t>– Tearing Cover (Adjustable Height)</a:t>
            </a:r>
            <a:endParaRPr lang="en-IN"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46" y="549576"/>
            <a:ext cx="5678820" cy="4261576"/>
          </a:xfrm>
          <a:prstGeom prst="rect">
            <a:avLst/>
          </a:prstGeom>
        </p:spPr>
      </p:pic>
      <p:sp>
        <p:nvSpPr>
          <p:cNvPr id="10" name="TextBox 9"/>
          <p:cNvSpPr txBox="1"/>
          <p:nvPr/>
        </p:nvSpPr>
        <p:spPr>
          <a:xfrm>
            <a:off x="7276563" y="4455891"/>
            <a:ext cx="4595421" cy="1200329"/>
          </a:xfrm>
          <a:prstGeom prst="rect">
            <a:avLst/>
          </a:prstGeom>
          <a:noFill/>
        </p:spPr>
        <p:txBody>
          <a:bodyPr wrap="square" rtlCol="0">
            <a:spAutoFit/>
          </a:bodyPr>
          <a:lstStyle/>
          <a:p>
            <a:pPr algn="r"/>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Cheese Mat</a:t>
            </a:r>
          </a:p>
          <a:p>
            <a:pPr algn="r"/>
            <a:r>
              <a:rPr lang="en-IN" sz="3600" dirty="0" smtClean="0">
                <a:solidFill>
                  <a:schemeClr val="bg1"/>
                </a:solidFill>
                <a:effectLst>
                  <a:outerShdw blurRad="38100" dist="38100" dir="2700000" algn="tl">
                    <a:srgbClr val="000000">
                      <a:alpha val="43137"/>
                    </a:srgbClr>
                  </a:outerShdw>
                </a:effectLst>
                <a:latin typeface="Arial Black" panose="020B0A04020102020204" pitchFamily="34" charset="0"/>
              </a:rPr>
              <a:t>(Incline Support)</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5597509" y="5772766"/>
            <a:ext cx="6274475" cy="646331"/>
          </a:xfrm>
          <a:prstGeom prst="rect">
            <a:avLst/>
          </a:prstGeom>
          <a:noFill/>
        </p:spPr>
        <p:txBody>
          <a:bodyPr wrap="none" rtlCol="0">
            <a:spAutoFit/>
          </a:bodyPr>
          <a:lstStyle/>
          <a:p>
            <a:pPr algn="r"/>
            <a:r>
              <a:rPr lang="en-US" b="1" dirty="0">
                <a:solidFill>
                  <a:schemeClr val="bg1"/>
                </a:solidFill>
              </a:rPr>
              <a:t>Allied equipment/ like Spring Board Shape- Incline Support</a:t>
            </a:r>
            <a:endParaRPr lang="en-IN" dirty="0">
              <a:solidFill>
                <a:schemeClr val="bg1"/>
              </a:solidFill>
            </a:endParaRPr>
          </a:p>
          <a:p>
            <a:pPr algn="r"/>
            <a:r>
              <a:rPr lang="en-US" b="1" dirty="0">
                <a:solidFill>
                  <a:schemeClr val="bg1"/>
                </a:solidFill>
              </a:rPr>
              <a:t>Covered with Non tearing PVC Coated Rexene Cover (Washable)</a:t>
            </a:r>
            <a:endParaRPr lang="en-IN"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153" y="2387660"/>
            <a:ext cx="5336789" cy="5336789"/>
          </a:xfrm>
          <a:prstGeom prst="rect">
            <a:avLst/>
          </a:prstGeom>
        </p:spPr>
      </p:pic>
      <p:cxnSp>
        <p:nvCxnSpPr>
          <p:cNvPr id="15" name="Straight Connector 14"/>
          <p:cNvCxnSpPr/>
          <p:nvPr/>
        </p:nvCxnSpPr>
        <p:spPr>
          <a:xfrm>
            <a:off x="391547" y="1405986"/>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29972" y="5753912"/>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6756" y="177074"/>
            <a:ext cx="1200727" cy="743127"/>
          </a:xfrm>
          <a:prstGeom prst="rect">
            <a:avLst/>
          </a:prstGeom>
        </p:spPr>
      </p:pic>
    </p:spTree>
    <p:extLst>
      <p:ext uri="{BB962C8B-B14F-4D97-AF65-F5344CB8AC3E}">
        <p14:creationId xmlns:p14="http://schemas.microsoft.com/office/powerpoint/2010/main" val="3705185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75000" contrast="-50000"/>
                    </a14:imgEffect>
                  </a14:imgLayer>
                </a14:imgProps>
              </a:ext>
              <a:ext uri="{28A0092B-C50C-407E-A947-70E740481C1C}">
                <a14:useLocalDpi xmlns:a14="http://schemas.microsoft.com/office/drawing/2010/main" val="0"/>
              </a:ext>
            </a:extLst>
          </a:blip>
          <a:stretch>
            <a:fillRect/>
          </a:stretch>
        </p:blipFill>
        <p:spPr>
          <a:xfrm>
            <a:off x="1" y="38637"/>
            <a:ext cx="12192000" cy="6858000"/>
          </a:xfrm>
          <a:prstGeom prst="rect">
            <a:avLst/>
          </a:prstGeom>
        </p:spPr>
      </p:pic>
      <p:sp>
        <p:nvSpPr>
          <p:cNvPr id="5" name="TextBox 4"/>
          <p:cNvSpPr txBox="1"/>
          <p:nvPr/>
        </p:nvSpPr>
        <p:spPr>
          <a:xfrm>
            <a:off x="3276555" y="362587"/>
            <a:ext cx="8811836"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Long Foam Cylindrical Foam Drum</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6555036" y="1158371"/>
            <a:ext cx="5342350" cy="1200329"/>
          </a:xfrm>
          <a:prstGeom prst="rect">
            <a:avLst/>
          </a:prstGeom>
          <a:noFill/>
        </p:spPr>
        <p:txBody>
          <a:bodyPr wrap="square" rtlCol="0">
            <a:spAutoFit/>
          </a:bodyPr>
          <a:lstStyle/>
          <a:p>
            <a:pPr algn="r"/>
            <a:r>
              <a:rPr lang="en-IN" b="1" dirty="0" smtClean="0">
                <a:solidFill>
                  <a:schemeClr val="bg1"/>
                </a:solidFill>
                <a:effectLst>
                  <a:outerShdw blurRad="38100" dist="38100" dir="2700000" algn="tl">
                    <a:srgbClr val="000000">
                      <a:alpha val="43137"/>
                    </a:srgbClr>
                  </a:outerShdw>
                </a:effectLst>
              </a:rPr>
              <a:t>Length – 120 cm &amp; Diameter – 30 </a:t>
            </a:r>
            <a:r>
              <a:rPr lang="en-IN" b="1" dirty="0" smtClean="0">
                <a:solidFill>
                  <a:schemeClr val="bg1"/>
                </a:solidFill>
                <a:effectLst>
                  <a:outerShdw blurRad="38100" dist="38100" dir="2700000" algn="tl">
                    <a:srgbClr val="000000">
                      <a:alpha val="43137"/>
                    </a:srgbClr>
                  </a:outerShdw>
                </a:effectLst>
              </a:rPr>
              <a:t>cm</a:t>
            </a:r>
          </a:p>
          <a:p>
            <a:pPr algn="r"/>
            <a:r>
              <a:rPr lang="en-US" b="1" dirty="0">
                <a:solidFill>
                  <a:schemeClr val="bg1"/>
                </a:solidFill>
                <a:effectLst>
                  <a:outerShdw blurRad="38100" dist="38100" dir="2700000" algn="tl">
                    <a:srgbClr val="000000">
                      <a:alpha val="43137"/>
                    </a:srgbClr>
                  </a:outerShdw>
                </a:effectLst>
              </a:rPr>
              <a:t>Allied Apparatus - Drum Foam With </a:t>
            </a:r>
            <a:r>
              <a:rPr lang="en-US" b="1" dirty="0" err="1">
                <a:solidFill>
                  <a:schemeClr val="bg1"/>
                </a:solidFill>
                <a:effectLst>
                  <a:outerShdw blurRad="38100" dist="38100" dir="2700000" algn="tl">
                    <a:srgbClr val="000000">
                      <a:alpha val="43137"/>
                    </a:srgbClr>
                  </a:outerShdw>
                </a:effectLst>
              </a:rPr>
              <a:t>hitlon</a:t>
            </a:r>
            <a:r>
              <a:rPr lang="en-US" b="1" dirty="0">
                <a:solidFill>
                  <a:schemeClr val="bg1"/>
                </a:solidFill>
                <a:effectLst>
                  <a:outerShdw blurRad="38100" dist="38100" dir="2700000" algn="tl">
                    <a:srgbClr val="000000">
                      <a:alpha val="43137"/>
                    </a:srgbClr>
                  </a:outerShdw>
                </a:effectLst>
              </a:rPr>
              <a:t> synthetic </a:t>
            </a:r>
            <a:r>
              <a:rPr lang="en-US" b="1" dirty="0" smtClean="0">
                <a:solidFill>
                  <a:schemeClr val="bg1"/>
                </a:solidFill>
                <a:effectLst>
                  <a:outerShdw blurRad="38100" dist="38100" dir="2700000" algn="tl">
                    <a:srgbClr val="000000">
                      <a:alpha val="43137"/>
                    </a:srgbClr>
                  </a:outerShdw>
                </a:effectLst>
              </a:rPr>
              <a:t>PVC cover</a:t>
            </a:r>
            <a:endParaRPr lang="en-IN" dirty="0">
              <a:solidFill>
                <a:schemeClr val="bg1"/>
              </a:solidFill>
              <a:effectLst>
                <a:outerShdw blurRad="38100" dist="38100" dir="2700000" algn="tl">
                  <a:srgbClr val="000000">
                    <a:alpha val="43137"/>
                  </a:srgbClr>
                </a:outerShdw>
              </a:effectLst>
            </a:endParaRPr>
          </a:p>
          <a:p>
            <a:pPr algn="r"/>
            <a:r>
              <a:rPr lang="en-IN" b="1" dirty="0" smtClean="0">
                <a:solidFill>
                  <a:schemeClr val="bg1"/>
                </a:solidFill>
                <a:effectLst>
                  <a:outerShdw blurRad="38100" dist="38100" dir="2700000" algn="tl">
                    <a:srgbClr val="000000">
                      <a:alpha val="43137"/>
                    </a:srgbClr>
                  </a:outerShdw>
                </a:effectLst>
              </a:rPr>
              <a:t> </a:t>
            </a:r>
            <a:endParaRPr lang="en-IN" dirty="0">
              <a:solidFill>
                <a:schemeClr val="bg1"/>
              </a:solidFill>
              <a:effectLst>
                <a:outerShdw blurRad="38100" dist="38100" dir="2700000" algn="tl">
                  <a:srgbClr val="000000">
                    <a:alpha val="43137"/>
                  </a:srgbClr>
                </a:outerShdw>
              </a:effectLst>
            </a:endParaRPr>
          </a:p>
        </p:txBody>
      </p:sp>
      <p:cxnSp>
        <p:nvCxnSpPr>
          <p:cNvPr id="10" name="Straight Connector 9"/>
          <p:cNvCxnSpPr/>
          <p:nvPr/>
        </p:nvCxnSpPr>
        <p:spPr>
          <a:xfrm>
            <a:off x="7297248" y="100446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31" y="4335790"/>
            <a:ext cx="590373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Cylindrical Foam </a:t>
            </a: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Drum</a:t>
            </a:r>
            <a:endParaRPr lang="en-IN" sz="3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p:cNvSpPr txBox="1"/>
          <p:nvPr/>
        </p:nvSpPr>
        <p:spPr>
          <a:xfrm>
            <a:off x="330603" y="5173791"/>
            <a:ext cx="6073714" cy="646331"/>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Allied Apparatus - Drum Foam With </a:t>
            </a:r>
            <a:r>
              <a:rPr lang="en-US" b="1" dirty="0" err="1">
                <a:solidFill>
                  <a:schemeClr val="bg1"/>
                </a:solidFill>
                <a:effectLst>
                  <a:outerShdw blurRad="38100" dist="38100" dir="2700000" algn="tl">
                    <a:srgbClr val="000000">
                      <a:alpha val="43137"/>
                    </a:srgbClr>
                  </a:outerShdw>
                </a:effectLst>
              </a:rPr>
              <a:t>hitlon</a:t>
            </a:r>
            <a:r>
              <a:rPr lang="en-US" b="1" dirty="0">
                <a:solidFill>
                  <a:schemeClr val="bg1"/>
                </a:solidFill>
                <a:effectLst>
                  <a:outerShdw blurRad="38100" dist="38100" dir="2700000" algn="tl">
                    <a:srgbClr val="000000">
                      <a:alpha val="43137"/>
                    </a:srgbClr>
                  </a:outerShdw>
                </a:effectLst>
              </a:rPr>
              <a:t> synthetic </a:t>
            </a:r>
            <a:r>
              <a:rPr lang="en-US" b="1" dirty="0" smtClean="0">
                <a:solidFill>
                  <a:schemeClr val="bg1"/>
                </a:solidFill>
                <a:effectLst>
                  <a:outerShdw blurRad="38100" dist="38100" dir="2700000" algn="tl">
                    <a:srgbClr val="000000">
                      <a:alpha val="43137"/>
                    </a:srgbClr>
                  </a:outerShdw>
                </a:effectLst>
              </a:rPr>
              <a:t>PVC cover</a:t>
            </a:r>
            <a:endParaRPr lang="en-IN"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Cylindrical shape ( Gymnastics Training Aid)</a:t>
            </a:r>
            <a:endParaRPr lang="en-IN" dirty="0">
              <a:solidFill>
                <a:schemeClr val="bg1"/>
              </a:solidFill>
              <a:effectLst>
                <a:outerShdw blurRad="38100" dist="38100" dir="2700000" algn="tl">
                  <a:srgbClr val="000000">
                    <a:alpha val="43137"/>
                  </a:srgbClr>
                </a:outerShdw>
              </a:effectLst>
            </a:endParaRPr>
          </a:p>
        </p:txBody>
      </p:sp>
      <p:cxnSp>
        <p:nvCxnSpPr>
          <p:cNvPr id="14" name="Straight Connector 13"/>
          <p:cNvCxnSpPr/>
          <p:nvPr/>
        </p:nvCxnSpPr>
        <p:spPr>
          <a:xfrm>
            <a:off x="412651" y="503526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651" y="219279"/>
            <a:ext cx="1200727" cy="7431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86" y="1005181"/>
            <a:ext cx="5026914" cy="2851203"/>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7148" t="2387" r="54789" b="25399"/>
          <a:stretch/>
        </p:blipFill>
        <p:spPr>
          <a:xfrm>
            <a:off x="7205031" y="2088016"/>
            <a:ext cx="3811836" cy="4330820"/>
          </a:xfrm>
          <a:prstGeom prst="rect">
            <a:avLst/>
          </a:prstGeom>
        </p:spPr>
      </p:pic>
    </p:spTree>
    <p:extLst>
      <p:ext uri="{BB962C8B-B14F-4D97-AF65-F5344CB8AC3E}">
        <p14:creationId xmlns:p14="http://schemas.microsoft.com/office/powerpoint/2010/main" val="2974594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1090</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dc:creator>
  <cp:lastModifiedBy>Abhi</cp:lastModifiedBy>
  <cp:revision>179</cp:revision>
  <dcterms:created xsi:type="dcterms:W3CDTF">2020-08-14T06:32:56Z</dcterms:created>
  <dcterms:modified xsi:type="dcterms:W3CDTF">2025-09-23T08:15:32Z</dcterms:modified>
</cp:coreProperties>
</file>