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3" r:id="rId7"/>
    <p:sldId id="268" r:id="rId8"/>
    <p:sldId id="269" r:id="rId9"/>
    <p:sldId id="270"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2" autoAdjust="0"/>
    <p:restoredTop sz="94660"/>
  </p:normalViewPr>
  <p:slideViewPr>
    <p:cSldViewPr snapToGrid="0">
      <p:cViewPr varScale="1">
        <p:scale>
          <a:sx n="86" d="100"/>
          <a:sy n="86" d="100"/>
        </p:scale>
        <p:origin x="1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FB5C5B10-0C91-44A0-B6A2-33486A6CF7E5}" type="datetimeFigureOut">
              <a:rPr lang="en-IN" smtClean="0"/>
              <a:t>26/09/2025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82127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B5C5B10-0C91-44A0-B6A2-33486A6CF7E5}" type="datetimeFigureOut">
              <a:rPr lang="en-IN" smtClean="0"/>
              <a:t>26/09/2025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185914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B5C5B10-0C91-44A0-B6A2-33486A6CF7E5}" type="datetimeFigureOut">
              <a:rPr lang="en-IN" smtClean="0"/>
              <a:t>26/09/2025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3554826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FB5C5B10-0C91-44A0-B6A2-33486A6CF7E5}" type="datetimeFigureOut">
              <a:rPr lang="en-IN" smtClean="0"/>
              <a:t>26/09/2025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101394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C5B10-0C91-44A0-B6A2-33486A6CF7E5}" type="datetimeFigureOut">
              <a:rPr lang="en-IN" smtClean="0"/>
              <a:t>26/09/2025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315515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FB5C5B10-0C91-44A0-B6A2-33486A6CF7E5}" type="datetimeFigureOut">
              <a:rPr lang="en-IN" smtClean="0"/>
              <a:t>26/09/2025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403479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FB5C5B10-0C91-44A0-B6A2-33486A6CF7E5}" type="datetimeFigureOut">
              <a:rPr lang="en-IN" smtClean="0"/>
              <a:t>26/09/2025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303110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FB5C5B10-0C91-44A0-B6A2-33486A6CF7E5}" type="datetimeFigureOut">
              <a:rPr lang="en-IN" smtClean="0"/>
              <a:t>26/09/2025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1404579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C5B10-0C91-44A0-B6A2-33486A6CF7E5}" type="datetimeFigureOut">
              <a:rPr lang="en-IN" smtClean="0"/>
              <a:t>26/09/2025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142989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C5B10-0C91-44A0-B6A2-33486A6CF7E5}" type="datetimeFigureOut">
              <a:rPr lang="en-IN" smtClean="0"/>
              <a:t>26/09/2025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3419787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C5B10-0C91-44A0-B6A2-33486A6CF7E5}" type="datetimeFigureOut">
              <a:rPr lang="en-IN" smtClean="0"/>
              <a:t>26/09/2025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B0881DC-B584-4678-8D62-B67266FB63CA}" type="slidenum">
              <a:rPr lang="en-IN" smtClean="0"/>
              <a:t>‹#›</a:t>
            </a:fld>
            <a:endParaRPr lang="en-IN"/>
          </a:p>
        </p:txBody>
      </p:sp>
    </p:spTree>
    <p:extLst>
      <p:ext uri="{BB962C8B-B14F-4D97-AF65-F5344CB8AC3E}">
        <p14:creationId xmlns:p14="http://schemas.microsoft.com/office/powerpoint/2010/main" val="224734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C5B10-0C91-44A0-B6A2-33486A6CF7E5}" type="datetimeFigureOut">
              <a:rPr lang="en-IN" smtClean="0"/>
              <a:t>26/09/2025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881DC-B584-4678-8D62-B67266FB63CA}" type="slidenum">
              <a:rPr lang="en-IN" smtClean="0"/>
              <a:t>‹#›</a:t>
            </a:fld>
            <a:endParaRPr lang="en-IN"/>
          </a:p>
        </p:txBody>
      </p:sp>
    </p:spTree>
    <p:extLst>
      <p:ext uri="{BB962C8B-B14F-4D97-AF65-F5344CB8AC3E}">
        <p14:creationId xmlns:p14="http://schemas.microsoft.com/office/powerpoint/2010/main" val="720496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38637"/>
            <a:ext cx="12192000" cy="6858000"/>
          </a:xfrm>
          <a:prstGeom prst="rect">
            <a:avLst/>
          </a:prstGeom>
        </p:spPr>
      </p:pic>
      <p:sp>
        <p:nvSpPr>
          <p:cNvPr id="5" name="TextBox 4"/>
          <p:cNvSpPr txBox="1"/>
          <p:nvPr/>
        </p:nvSpPr>
        <p:spPr>
          <a:xfrm>
            <a:off x="466752" y="38637"/>
            <a:ext cx="6546216" cy="1107996"/>
          </a:xfrm>
          <a:prstGeom prst="rect">
            <a:avLst/>
          </a:prstGeom>
          <a:noFill/>
        </p:spPr>
        <p:txBody>
          <a:bodyPr wrap="none" rtlCol="0">
            <a:spAutoFit/>
          </a:bodyPr>
          <a:lstStyle/>
          <a:p>
            <a:r>
              <a:rPr lang="en-IN" sz="6600" dirty="0" smtClean="0">
                <a:solidFill>
                  <a:schemeClr val="bg1"/>
                </a:solidFill>
                <a:effectLst>
                  <a:outerShdw blurRad="38100" dist="38100" dir="2700000" algn="tl">
                    <a:srgbClr val="000000">
                      <a:alpha val="43137"/>
                    </a:srgbClr>
                  </a:outerShdw>
                </a:effectLst>
                <a:latin typeface="Arial Black" panose="020B0A04020102020204" pitchFamily="34" charset="0"/>
              </a:rPr>
              <a:t>SPORTSPARK</a:t>
            </a:r>
            <a:endParaRPr lang="en-IN" sz="6600"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TextBox 5"/>
          <p:cNvSpPr txBox="1"/>
          <p:nvPr/>
        </p:nvSpPr>
        <p:spPr>
          <a:xfrm>
            <a:off x="588471" y="1246836"/>
            <a:ext cx="9105185" cy="523220"/>
          </a:xfrm>
          <a:prstGeom prst="rect">
            <a:avLst/>
          </a:prstGeom>
          <a:noFill/>
        </p:spPr>
        <p:txBody>
          <a:bodyPr wrap="none" rtlCol="0">
            <a:spAutoFit/>
          </a:bodyPr>
          <a:lstStyle/>
          <a:p>
            <a:r>
              <a:rPr lang="en-IN" sz="2800" b="1" dirty="0" smtClean="0">
                <a:solidFill>
                  <a:srgbClr val="FFFF00"/>
                </a:solidFill>
                <a:effectLst>
                  <a:outerShdw blurRad="38100" dist="38100" dir="2700000" algn="tl">
                    <a:srgbClr val="000000">
                      <a:alpha val="43137"/>
                    </a:srgbClr>
                  </a:outerShdw>
                </a:effectLst>
              </a:rPr>
              <a:t>GYMNASTICS Apparatus Manufacturer &amp; Distributor (Regd.)</a:t>
            </a:r>
            <a:endParaRPr lang="en-IN" sz="2800"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7164216" y="553801"/>
            <a:ext cx="1829347" cy="400110"/>
          </a:xfrm>
          <a:prstGeom prst="rect">
            <a:avLst/>
          </a:prstGeom>
          <a:noFill/>
        </p:spPr>
        <p:txBody>
          <a:bodyPr wrap="none" rtlCol="0">
            <a:spAutoFit/>
          </a:bodyPr>
          <a:lstStyle/>
          <a:p>
            <a:r>
              <a:rPr lang="en-IN" sz="2000" b="1" dirty="0" smtClean="0">
                <a:solidFill>
                  <a:schemeClr val="bg1"/>
                </a:solidFill>
                <a:effectLst>
                  <a:outerShdw blurRad="38100" dist="38100" dir="2700000" algn="tl">
                    <a:srgbClr val="000000">
                      <a:alpha val="43137"/>
                    </a:srgbClr>
                  </a:outerShdw>
                </a:effectLst>
              </a:rPr>
              <a:t>Mumbai, INDIA</a:t>
            </a:r>
            <a:endParaRPr lang="en-IN" sz="20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8078890" y="4684539"/>
            <a:ext cx="3327001" cy="400110"/>
          </a:xfrm>
          <a:prstGeom prst="rect">
            <a:avLst/>
          </a:prstGeom>
          <a:solidFill>
            <a:schemeClr val="tx1">
              <a:lumMod val="85000"/>
              <a:lumOff val="15000"/>
            </a:schemeClr>
          </a:solidFill>
        </p:spPr>
        <p:txBody>
          <a:bodyPr wrap="none" rtlCol="0">
            <a:spAutoFit/>
          </a:bodyPr>
          <a:lstStyle/>
          <a:p>
            <a:r>
              <a:rPr lang="en-IN" b="1" dirty="0" smtClean="0">
                <a:solidFill>
                  <a:schemeClr val="bg1"/>
                </a:solidFill>
                <a:effectLst>
                  <a:outerShdw blurRad="38100" dist="38100" dir="2700000" algn="tl">
                    <a:srgbClr val="000000">
                      <a:alpha val="43137"/>
                    </a:srgbClr>
                  </a:outerShdw>
                </a:effectLst>
                <a:latin typeface="Arial Black" panose="020B0A04020102020204" pitchFamily="34" charset="0"/>
              </a:rPr>
              <a:t>FOR ORDER – </a:t>
            </a:r>
            <a:r>
              <a:rPr lang="en-IN" sz="2000" b="1" dirty="0" smtClean="0">
                <a:solidFill>
                  <a:schemeClr val="bg1"/>
                </a:solidFill>
                <a:effectLst>
                  <a:outerShdw blurRad="38100" dist="38100" dir="2700000" algn="tl">
                    <a:srgbClr val="000000">
                      <a:alpha val="43137"/>
                    </a:srgbClr>
                  </a:outerShdw>
                </a:effectLst>
                <a:latin typeface="Arial Black" panose="020B0A04020102020204" pitchFamily="34" charset="0"/>
              </a:rPr>
              <a:t>CONTACT</a:t>
            </a:r>
          </a:p>
        </p:txBody>
      </p:sp>
      <p:sp>
        <p:nvSpPr>
          <p:cNvPr id="9" name="TextBox 8"/>
          <p:cNvSpPr txBox="1"/>
          <p:nvPr/>
        </p:nvSpPr>
        <p:spPr>
          <a:xfrm>
            <a:off x="7914488" y="5275384"/>
            <a:ext cx="3940502" cy="400110"/>
          </a:xfrm>
          <a:prstGeom prst="rect">
            <a:avLst/>
          </a:prstGeom>
          <a:noFill/>
        </p:spPr>
        <p:txBody>
          <a:bodyPr wrap="none" rtlCol="0">
            <a:spAutoFit/>
          </a:bodyPr>
          <a:lstStyle/>
          <a:p>
            <a:r>
              <a:rPr lang="en-IN" sz="2000" b="1" dirty="0" smtClean="0">
                <a:solidFill>
                  <a:srgbClr val="FFFF00"/>
                </a:solidFill>
                <a:effectLst>
                  <a:outerShdw blurRad="38100" dist="38100" dir="2700000" algn="tl">
                    <a:srgbClr val="000000">
                      <a:alpha val="43137"/>
                    </a:srgbClr>
                  </a:outerShdw>
                </a:effectLst>
              </a:rPr>
              <a:t>+91-9823313929 / +91-7020856923</a:t>
            </a:r>
            <a:endParaRPr lang="en-IN" sz="2000" b="1" dirty="0">
              <a:solidFill>
                <a:srgbClr val="FFFF00"/>
              </a:solidFill>
              <a:effectLst>
                <a:outerShdw blurRad="38100" dist="38100" dir="2700000" algn="tl">
                  <a:srgbClr val="000000">
                    <a:alpha val="43137"/>
                  </a:srgbClr>
                </a:outerShdw>
              </a:effectLst>
            </a:endParaRPr>
          </a:p>
        </p:txBody>
      </p:sp>
      <p:sp>
        <p:nvSpPr>
          <p:cNvPr id="11" name="TextBox 10"/>
          <p:cNvSpPr txBox="1"/>
          <p:nvPr/>
        </p:nvSpPr>
        <p:spPr>
          <a:xfrm>
            <a:off x="8259897" y="5602618"/>
            <a:ext cx="3110467" cy="400110"/>
          </a:xfrm>
          <a:prstGeom prst="rect">
            <a:avLst/>
          </a:prstGeom>
          <a:noFill/>
        </p:spPr>
        <p:txBody>
          <a:bodyPr wrap="none" rtlCol="0">
            <a:spAutoFit/>
          </a:bodyPr>
          <a:lstStyle/>
          <a:p>
            <a:r>
              <a:rPr lang="en-IN" sz="2000" b="1" dirty="0" smtClean="0">
                <a:solidFill>
                  <a:schemeClr val="bg1"/>
                </a:solidFill>
                <a:effectLst>
                  <a:outerShdw blurRad="38100" dist="38100" dir="2700000" algn="tl">
                    <a:srgbClr val="000000">
                      <a:alpha val="43137"/>
                    </a:srgbClr>
                  </a:outerShdw>
                </a:effectLst>
              </a:rPr>
              <a:t>sportsparkgym@gmail.com</a:t>
            </a:r>
            <a:endParaRPr lang="en-IN" sz="2000"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8525673" y="6002728"/>
            <a:ext cx="2578911" cy="369332"/>
          </a:xfrm>
          <a:prstGeom prst="rect">
            <a:avLst/>
          </a:prstGeom>
          <a:noFill/>
        </p:spPr>
        <p:txBody>
          <a:bodyPr wrap="none" rtlCol="0">
            <a:spAutoFit/>
          </a:bodyPr>
          <a:lstStyle/>
          <a:p>
            <a:r>
              <a:rPr lang="en-US" b="1" dirty="0">
                <a:solidFill>
                  <a:schemeClr val="bg1"/>
                </a:solidFill>
                <a:effectLst>
                  <a:outerShdw blurRad="38100" dist="38100" dir="2700000" algn="tl">
                    <a:srgbClr val="000000">
                      <a:alpha val="43137"/>
                    </a:srgbClr>
                  </a:outerShdw>
                </a:effectLst>
              </a:rPr>
              <a:t>GSTIN : </a:t>
            </a:r>
            <a:r>
              <a:rPr lang="en-US" sz="1600" b="1" dirty="0">
                <a:solidFill>
                  <a:schemeClr val="bg1"/>
                </a:solidFill>
                <a:effectLst>
                  <a:outerShdw blurRad="38100" dist="38100" dir="2700000" algn="tl">
                    <a:srgbClr val="000000">
                      <a:alpha val="43137"/>
                    </a:srgbClr>
                  </a:outerShdw>
                </a:effectLst>
              </a:rPr>
              <a:t>27ANPPC5094A1Z3</a:t>
            </a:r>
            <a:endParaRPr lang="en-IN" sz="1600" dirty="0">
              <a:solidFill>
                <a:schemeClr val="bg1"/>
              </a:solidFill>
              <a:effectLst>
                <a:outerShdw blurRad="38100" dist="38100" dir="2700000" algn="tl">
                  <a:srgbClr val="000000">
                    <a:alpha val="43137"/>
                  </a:srgbClr>
                </a:outerShdw>
              </a:effectLst>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0348" b="12116"/>
          <a:stretch/>
        </p:blipFill>
        <p:spPr>
          <a:xfrm>
            <a:off x="7543413" y="5738235"/>
            <a:ext cx="289103" cy="16186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7204" y="5289016"/>
            <a:ext cx="355766" cy="355766"/>
          </a:xfrm>
          <a:prstGeom prst="rect">
            <a:avLst/>
          </a:prstGeom>
        </p:spPr>
      </p:pic>
      <p:cxnSp>
        <p:nvCxnSpPr>
          <p:cNvPr id="15" name="Straight Connector 14"/>
          <p:cNvCxnSpPr/>
          <p:nvPr/>
        </p:nvCxnSpPr>
        <p:spPr>
          <a:xfrm flipV="1">
            <a:off x="588471" y="1134789"/>
            <a:ext cx="8890779" cy="667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97204" y="5197193"/>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4766" y="3828868"/>
            <a:ext cx="1200727" cy="743127"/>
          </a:xfrm>
          <a:prstGeom prst="rect">
            <a:avLst/>
          </a:prstGeom>
        </p:spPr>
      </p:pic>
      <p:sp>
        <p:nvSpPr>
          <p:cNvPr id="10" name="Rectangle 9"/>
          <p:cNvSpPr/>
          <p:nvPr/>
        </p:nvSpPr>
        <p:spPr>
          <a:xfrm>
            <a:off x="588471" y="2106964"/>
            <a:ext cx="2017925" cy="461665"/>
          </a:xfrm>
          <a:prstGeom prst="rect">
            <a:avLst/>
          </a:prstGeom>
        </p:spPr>
        <p:txBody>
          <a:bodyPr wrap="none">
            <a:spAutoFit/>
          </a:bodyPr>
          <a:lstStyle/>
          <a:p>
            <a:r>
              <a:rPr lang="en-IN" b="1" dirty="0" smtClean="0">
                <a:solidFill>
                  <a:srgbClr val="FFFF00"/>
                </a:solidFill>
                <a:effectLst>
                  <a:outerShdw blurRad="38100" dist="38100" dir="2700000" algn="tl">
                    <a:srgbClr val="000000">
                      <a:alpha val="43137"/>
                    </a:srgbClr>
                  </a:outerShdw>
                </a:effectLst>
              </a:rPr>
              <a:t>Official </a:t>
            </a:r>
            <a:r>
              <a:rPr lang="en-IN" sz="2400" b="1" dirty="0" smtClean="0">
                <a:solidFill>
                  <a:srgbClr val="FFFF00"/>
                </a:solidFill>
                <a:effectLst>
                  <a:outerShdw blurRad="38100" dist="38100" dir="2700000" algn="tl">
                    <a:srgbClr val="000000">
                      <a:alpha val="43137"/>
                    </a:srgbClr>
                  </a:outerShdw>
                </a:effectLst>
              </a:rPr>
              <a:t>Exporter</a:t>
            </a:r>
            <a:endParaRPr lang="en-IN" sz="2400" dirty="0"/>
          </a:p>
        </p:txBody>
      </p:sp>
      <p:sp>
        <p:nvSpPr>
          <p:cNvPr id="17" name="Rectangle 16"/>
          <p:cNvSpPr/>
          <p:nvPr/>
        </p:nvSpPr>
        <p:spPr>
          <a:xfrm>
            <a:off x="6797256" y="285338"/>
            <a:ext cx="2563266" cy="369332"/>
          </a:xfrm>
          <a:prstGeom prst="rect">
            <a:avLst/>
          </a:prstGeom>
        </p:spPr>
        <p:txBody>
          <a:bodyPr wrap="none">
            <a:spAutoFit/>
          </a:bodyPr>
          <a:lstStyle/>
          <a:p>
            <a:r>
              <a:rPr lang="en-IN" b="1" dirty="0" smtClean="0">
                <a:solidFill>
                  <a:schemeClr val="bg1"/>
                </a:solidFill>
                <a:effectLst>
                  <a:outerShdw blurRad="38100" dist="38100" dir="2700000" algn="tl">
                    <a:srgbClr val="000000">
                      <a:alpha val="43137"/>
                    </a:srgbClr>
                  </a:outerShdw>
                </a:effectLst>
              </a:rPr>
              <a:t>www.sportsparkpro.com</a:t>
            </a:r>
            <a:endParaRPr lang="en-IN" b="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588471" y="1656394"/>
            <a:ext cx="6271717" cy="523220"/>
          </a:xfrm>
          <a:prstGeom prst="rect">
            <a:avLst/>
          </a:prstGeom>
          <a:noFill/>
        </p:spPr>
        <p:txBody>
          <a:bodyPr wrap="none" rtlCol="0">
            <a:spAutoFit/>
          </a:bodyPr>
          <a:lstStyle/>
          <a:p>
            <a:r>
              <a:rPr lang="en-IN" sz="2800" b="1" dirty="0" smtClean="0">
                <a:solidFill>
                  <a:schemeClr val="bg1"/>
                </a:solidFill>
                <a:effectLst>
                  <a:outerShdw blurRad="38100" dist="38100" dir="2700000" algn="tl">
                    <a:srgbClr val="000000">
                      <a:alpha val="43137"/>
                    </a:srgbClr>
                  </a:outerShdw>
                </a:effectLst>
              </a:rPr>
              <a:t>Safety &amp; Security Landing Mats/Flooring</a:t>
            </a:r>
            <a:endParaRPr lang="en-IN"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2581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75000" contrast="-50000"/>
                    </a14:imgEffect>
                  </a14:imgLayer>
                </a14:imgProps>
              </a:ext>
              <a:ext uri="{28A0092B-C50C-407E-A947-70E740481C1C}">
                <a14:useLocalDpi xmlns:a14="http://schemas.microsoft.com/office/drawing/2010/main" val="0"/>
              </a:ext>
            </a:extLst>
          </a:blip>
          <a:stretch>
            <a:fillRect/>
          </a:stretch>
        </p:blipFill>
        <p:spPr>
          <a:xfrm>
            <a:off x="1" y="38637"/>
            <a:ext cx="12192000" cy="6858000"/>
          </a:xfrm>
          <a:prstGeom prst="rect">
            <a:avLst/>
          </a:prstGeom>
        </p:spPr>
      </p:pic>
      <p:sp>
        <p:nvSpPr>
          <p:cNvPr id="5" name="TextBox 4"/>
          <p:cNvSpPr txBox="1"/>
          <p:nvPr/>
        </p:nvSpPr>
        <p:spPr>
          <a:xfrm>
            <a:off x="9035536" y="296578"/>
            <a:ext cx="3009157" cy="707886"/>
          </a:xfrm>
          <a:prstGeom prst="rect">
            <a:avLst/>
          </a:prstGeom>
          <a:noFill/>
        </p:spPr>
        <p:txBody>
          <a:bodyPr wrap="none" rtlCol="0">
            <a:spAutoFit/>
          </a:bodyPr>
          <a:lstStyle/>
          <a:p>
            <a:r>
              <a:rPr lang="en-US" sz="4000" b="1" dirty="0">
                <a:solidFill>
                  <a:schemeClr val="bg1"/>
                </a:solidFill>
                <a:latin typeface="Arial" panose="020B0604020202020204" pitchFamily="34" charset="0"/>
                <a:cs typeface="Arial" panose="020B0604020202020204" pitchFamily="34" charset="0"/>
              </a:rPr>
              <a:t>Parallel Bar</a:t>
            </a:r>
            <a:endParaRPr lang="en-IN"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6158429" y="1158371"/>
            <a:ext cx="5738957" cy="923330"/>
          </a:xfrm>
          <a:prstGeom prst="rect">
            <a:avLst/>
          </a:prstGeom>
          <a:noFill/>
        </p:spPr>
        <p:txBody>
          <a:bodyPr wrap="square" rtlCol="0">
            <a:spAutoFit/>
          </a:bodyPr>
          <a:lstStyle/>
          <a:p>
            <a:pPr algn="r"/>
            <a:r>
              <a:rPr lang="en-US" b="1" dirty="0">
                <a:solidFill>
                  <a:schemeClr val="bg1"/>
                </a:solidFill>
                <a:latin typeface="Arial" panose="020B0604020202020204" pitchFamily="34" charset="0"/>
                <a:cs typeface="Arial" panose="020B0604020202020204" pitchFamily="34" charset="0"/>
              </a:rPr>
              <a:t>Parallel Bar Landing Mat 20 cm </a:t>
            </a:r>
            <a:r>
              <a:rPr lang="en-US" b="1" dirty="0" smtClean="0">
                <a:solidFill>
                  <a:schemeClr val="bg1"/>
                </a:solidFill>
                <a:latin typeface="Arial" panose="020B0604020202020204" pitchFamily="34" charset="0"/>
                <a:cs typeface="Arial" panose="020B0604020202020204" pitchFamily="34" charset="0"/>
              </a:rPr>
              <a:t>Thick with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a:t>
            </a:r>
            <a:r>
              <a:rPr lang="en-US"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tlon</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Material &amp; Synthetic PVC Cover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Washable)</a:t>
            </a:r>
            <a:endParaRPr lang="en-IN" dirty="0">
              <a:solidFill>
                <a:schemeClr val="bg1"/>
              </a:solidFill>
              <a:latin typeface="Arial" panose="020B0604020202020204" pitchFamily="34" charset="0"/>
              <a:cs typeface="Arial" panose="020B0604020202020204" pitchFamily="34" charset="0"/>
            </a:endParaRPr>
          </a:p>
          <a:p>
            <a:pPr algn="r"/>
            <a:r>
              <a:rPr lang="en-IN" b="1" dirty="0" smtClean="0">
                <a:solidFill>
                  <a:schemeClr val="bg1"/>
                </a:solidFill>
                <a:effectLst>
                  <a:outerShdw blurRad="38100" dist="38100" dir="2700000" algn="tl">
                    <a:srgbClr val="000000">
                      <a:alpha val="43137"/>
                    </a:srgbClr>
                  </a:outerShdw>
                </a:effectLst>
              </a:rPr>
              <a:t> </a:t>
            </a:r>
            <a:endParaRPr lang="en-IN" dirty="0">
              <a:solidFill>
                <a:schemeClr val="bg1"/>
              </a:solidFill>
              <a:effectLst>
                <a:outerShdw blurRad="38100" dist="38100" dir="2700000" algn="tl">
                  <a:srgbClr val="000000">
                    <a:alpha val="43137"/>
                  </a:srgbClr>
                </a:outerShdw>
              </a:effectLst>
            </a:endParaRPr>
          </a:p>
        </p:txBody>
      </p:sp>
      <p:cxnSp>
        <p:nvCxnSpPr>
          <p:cNvPr id="10" name="Straight Connector 9"/>
          <p:cNvCxnSpPr/>
          <p:nvPr/>
        </p:nvCxnSpPr>
        <p:spPr>
          <a:xfrm>
            <a:off x="7297248" y="1004464"/>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715" y="415244"/>
            <a:ext cx="1200727" cy="743127"/>
          </a:xfrm>
          <a:prstGeom prst="rect">
            <a:avLst/>
          </a:prstGeom>
        </p:spPr>
      </p:pic>
      <p:sp>
        <p:nvSpPr>
          <p:cNvPr id="16" name="TextBox 15"/>
          <p:cNvSpPr txBox="1"/>
          <p:nvPr/>
        </p:nvSpPr>
        <p:spPr>
          <a:xfrm>
            <a:off x="6546626" y="1863984"/>
            <a:ext cx="5350760" cy="369332"/>
          </a:xfrm>
          <a:prstGeom prst="rect">
            <a:avLst/>
          </a:prstGeom>
          <a:noFill/>
        </p:spPr>
        <p:txBody>
          <a:bodyPr wrap="none" rtlCol="0">
            <a:spAutoFit/>
          </a:bodyPr>
          <a:lstStyle/>
          <a:p>
            <a:r>
              <a:rPr lang="en-US" b="1" dirty="0">
                <a:solidFill>
                  <a:srgbClr val="FFFF00"/>
                </a:solidFill>
                <a:effectLst>
                  <a:outerShdw blurRad="38100" dist="38100" dir="2700000" algn="tl">
                    <a:srgbClr val="000000">
                      <a:alpha val="43137"/>
                    </a:srgbClr>
                  </a:outerShdw>
                </a:effectLst>
              </a:rPr>
              <a:t>Extra Safety &amp; Security Mat for Landing </a:t>
            </a:r>
            <a:r>
              <a:rPr lang="en-US" b="1" dirty="0" smtClean="0">
                <a:solidFill>
                  <a:srgbClr val="FFFF00"/>
                </a:solidFill>
                <a:effectLst>
                  <a:outerShdw blurRad="38100" dist="38100" dir="2700000" algn="tl">
                    <a:srgbClr val="000000">
                      <a:alpha val="43137"/>
                    </a:srgbClr>
                  </a:outerShdw>
                </a:effectLst>
              </a:rPr>
              <a:t>Mats/Flooring</a:t>
            </a:r>
            <a:endParaRPr lang="en-IN" dirty="0">
              <a:solidFill>
                <a:srgbClr val="FFFF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0048" y="3201435"/>
            <a:ext cx="4492518" cy="2240898"/>
          </a:xfrm>
          <a:prstGeom prst="rect">
            <a:avLst/>
          </a:prstGeom>
        </p:spPr>
      </p:pic>
      <p:sp>
        <p:nvSpPr>
          <p:cNvPr id="3" name="TextBox 2"/>
          <p:cNvSpPr txBox="1"/>
          <p:nvPr/>
        </p:nvSpPr>
        <p:spPr>
          <a:xfrm rot="16200000">
            <a:off x="10190881" y="3660628"/>
            <a:ext cx="535724" cy="369332"/>
          </a:xfrm>
          <a:prstGeom prst="rect">
            <a:avLst/>
          </a:prstGeom>
          <a:noFill/>
        </p:spPr>
        <p:txBody>
          <a:bodyPr wrap="none" rtlCol="0">
            <a:spAutoFit/>
          </a:bodyPr>
          <a:lstStyle/>
          <a:p>
            <a:r>
              <a:rPr lang="en-IN" dirty="0" smtClean="0">
                <a:solidFill>
                  <a:schemeClr val="bg1"/>
                </a:solidFill>
              </a:rPr>
              <a:t>450</a:t>
            </a:r>
            <a:endParaRPr lang="en-IN" dirty="0">
              <a:solidFill>
                <a:schemeClr val="bg1"/>
              </a:solidFill>
            </a:endParaRPr>
          </a:p>
        </p:txBody>
      </p:sp>
      <p:sp>
        <p:nvSpPr>
          <p:cNvPr id="12" name="TextBox 11"/>
          <p:cNvSpPr txBox="1"/>
          <p:nvPr/>
        </p:nvSpPr>
        <p:spPr>
          <a:xfrm rot="16200000">
            <a:off x="10560213" y="3660628"/>
            <a:ext cx="535724" cy="369332"/>
          </a:xfrm>
          <a:prstGeom prst="rect">
            <a:avLst/>
          </a:prstGeom>
          <a:noFill/>
        </p:spPr>
        <p:txBody>
          <a:bodyPr wrap="none" rtlCol="0">
            <a:spAutoFit/>
          </a:bodyPr>
          <a:lstStyle/>
          <a:p>
            <a:r>
              <a:rPr lang="en-IN" dirty="0" smtClean="0">
                <a:solidFill>
                  <a:schemeClr val="bg1"/>
                </a:solidFill>
              </a:rPr>
              <a:t>200</a:t>
            </a:r>
            <a:endParaRPr lang="en-IN" dirty="0">
              <a:solidFill>
                <a:schemeClr val="bg1"/>
              </a:solidFill>
            </a:endParaRPr>
          </a:p>
        </p:txBody>
      </p:sp>
      <p:sp>
        <p:nvSpPr>
          <p:cNvPr id="14" name="TextBox 13"/>
          <p:cNvSpPr txBox="1"/>
          <p:nvPr/>
        </p:nvSpPr>
        <p:spPr>
          <a:xfrm rot="16200000">
            <a:off x="10914402" y="3658087"/>
            <a:ext cx="535724" cy="369332"/>
          </a:xfrm>
          <a:prstGeom prst="rect">
            <a:avLst/>
          </a:prstGeom>
          <a:noFill/>
        </p:spPr>
        <p:txBody>
          <a:bodyPr wrap="none" rtlCol="0">
            <a:spAutoFit/>
          </a:bodyPr>
          <a:lstStyle/>
          <a:p>
            <a:r>
              <a:rPr lang="en-IN" dirty="0" smtClean="0">
                <a:solidFill>
                  <a:schemeClr val="bg1"/>
                </a:solidFill>
              </a:rPr>
              <a:t>100</a:t>
            </a:r>
            <a:endParaRPr lang="en-IN" dirty="0">
              <a:solidFill>
                <a:schemeClr val="bg1"/>
              </a:solidFill>
            </a:endParaRPr>
          </a:p>
        </p:txBody>
      </p:sp>
      <p:sp>
        <p:nvSpPr>
          <p:cNvPr id="17" name="TextBox 16"/>
          <p:cNvSpPr txBox="1"/>
          <p:nvPr/>
        </p:nvSpPr>
        <p:spPr>
          <a:xfrm>
            <a:off x="7174818" y="4667351"/>
            <a:ext cx="535724" cy="369332"/>
          </a:xfrm>
          <a:prstGeom prst="rect">
            <a:avLst/>
          </a:prstGeom>
          <a:noFill/>
        </p:spPr>
        <p:txBody>
          <a:bodyPr wrap="none" rtlCol="0">
            <a:spAutoFit/>
          </a:bodyPr>
          <a:lstStyle/>
          <a:p>
            <a:r>
              <a:rPr lang="en-IN" dirty="0" smtClean="0">
                <a:solidFill>
                  <a:schemeClr val="bg1"/>
                </a:solidFill>
              </a:rPr>
              <a:t>200</a:t>
            </a:r>
            <a:endParaRPr lang="en-IN" dirty="0">
              <a:solidFill>
                <a:schemeClr val="bg1"/>
              </a:solidFill>
            </a:endParaRPr>
          </a:p>
        </p:txBody>
      </p:sp>
      <p:sp>
        <p:nvSpPr>
          <p:cNvPr id="18" name="TextBox 17"/>
          <p:cNvSpPr txBox="1"/>
          <p:nvPr/>
        </p:nvSpPr>
        <p:spPr>
          <a:xfrm>
            <a:off x="8130485" y="4678368"/>
            <a:ext cx="535724" cy="369332"/>
          </a:xfrm>
          <a:prstGeom prst="rect">
            <a:avLst/>
          </a:prstGeom>
          <a:noFill/>
        </p:spPr>
        <p:txBody>
          <a:bodyPr wrap="none" rtlCol="0">
            <a:spAutoFit/>
          </a:bodyPr>
          <a:lstStyle/>
          <a:p>
            <a:r>
              <a:rPr lang="en-IN" dirty="0">
                <a:solidFill>
                  <a:schemeClr val="bg1"/>
                </a:solidFill>
              </a:rPr>
              <a:t>5</a:t>
            </a:r>
            <a:r>
              <a:rPr lang="en-IN" dirty="0" smtClean="0">
                <a:solidFill>
                  <a:schemeClr val="bg1"/>
                </a:solidFill>
              </a:rPr>
              <a:t>00</a:t>
            </a:r>
            <a:endParaRPr lang="en-IN" dirty="0">
              <a:solidFill>
                <a:schemeClr val="bg1"/>
              </a:solidFill>
            </a:endParaRPr>
          </a:p>
        </p:txBody>
      </p:sp>
      <p:sp>
        <p:nvSpPr>
          <p:cNvPr id="19" name="TextBox 18"/>
          <p:cNvSpPr txBox="1"/>
          <p:nvPr/>
        </p:nvSpPr>
        <p:spPr>
          <a:xfrm>
            <a:off x="9007428" y="4682963"/>
            <a:ext cx="535724" cy="369332"/>
          </a:xfrm>
          <a:prstGeom prst="rect">
            <a:avLst/>
          </a:prstGeom>
          <a:noFill/>
        </p:spPr>
        <p:txBody>
          <a:bodyPr wrap="none" rtlCol="0">
            <a:spAutoFit/>
          </a:bodyPr>
          <a:lstStyle/>
          <a:p>
            <a:r>
              <a:rPr lang="en-IN" dirty="0" smtClean="0">
                <a:solidFill>
                  <a:schemeClr val="bg1"/>
                </a:solidFill>
              </a:rPr>
              <a:t>200</a:t>
            </a:r>
            <a:endParaRPr lang="en-IN" dirty="0">
              <a:solidFill>
                <a:schemeClr val="bg1"/>
              </a:solidFill>
            </a:endParaRPr>
          </a:p>
        </p:txBody>
      </p:sp>
      <p:sp>
        <p:nvSpPr>
          <p:cNvPr id="20" name="TextBox 19"/>
          <p:cNvSpPr txBox="1"/>
          <p:nvPr/>
        </p:nvSpPr>
        <p:spPr>
          <a:xfrm>
            <a:off x="9521118" y="4671282"/>
            <a:ext cx="535724" cy="369332"/>
          </a:xfrm>
          <a:prstGeom prst="rect">
            <a:avLst/>
          </a:prstGeom>
          <a:noFill/>
        </p:spPr>
        <p:txBody>
          <a:bodyPr wrap="none" rtlCol="0">
            <a:spAutoFit/>
          </a:bodyPr>
          <a:lstStyle/>
          <a:p>
            <a:r>
              <a:rPr lang="en-IN" dirty="0" smtClean="0">
                <a:solidFill>
                  <a:schemeClr val="bg1"/>
                </a:solidFill>
              </a:rPr>
              <a:t>200</a:t>
            </a:r>
            <a:endParaRPr lang="en-IN" dirty="0">
              <a:solidFill>
                <a:schemeClr val="bg1"/>
              </a:solidFill>
            </a:endParaRPr>
          </a:p>
        </p:txBody>
      </p:sp>
      <p:sp>
        <p:nvSpPr>
          <p:cNvPr id="21" name="TextBox 20"/>
          <p:cNvSpPr txBox="1"/>
          <p:nvPr/>
        </p:nvSpPr>
        <p:spPr>
          <a:xfrm>
            <a:off x="8034377" y="4981598"/>
            <a:ext cx="652743" cy="369332"/>
          </a:xfrm>
          <a:prstGeom prst="rect">
            <a:avLst/>
          </a:prstGeom>
          <a:noFill/>
        </p:spPr>
        <p:txBody>
          <a:bodyPr wrap="none" rtlCol="0">
            <a:spAutoFit/>
          </a:bodyPr>
          <a:lstStyle/>
          <a:p>
            <a:r>
              <a:rPr lang="en-IN" dirty="0" smtClean="0">
                <a:solidFill>
                  <a:schemeClr val="bg1"/>
                </a:solidFill>
              </a:rPr>
              <a:t>1100</a:t>
            </a:r>
            <a:endParaRPr lang="en-IN" dirty="0">
              <a:solidFill>
                <a:schemeClr val="bg1"/>
              </a:solidFill>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207" y="4123229"/>
            <a:ext cx="4894756" cy="2455402"/>
          </a:xfrm>
          <a:prstGeom prst="rect">
            <a:avLst/>
          </a:prstGeom>
        </p:spPr>
      </p:pic>
    </p:spTree>
    <p:extLst>
      <p:ext uri="{BB962C8B-B14F-4D97-AF65-F5344CB8AC3E}">
        <p14:creationId xmlns:p14="http://schemas.microsoft.com/office/powerpoint/2010/main" val="2974594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566671" y="347730"/>
            <a:ext cx="3690434" cy="707886"/>
          </a:xfrm>
          <a:prstGeom prst="rect">
            <a:avLst/>
          </a:prstGeom>
          <a:noFill/>
        </p:spPr>
        <p:txBody>
          <a:bodyPr wrap="none" rtlCol="0">
            <a:spAutoFit/>
          </a:bodyPr>
          <a:lstStyle/>
          <a:p>
            <a:r>
              <a:rPr lang="en-US" sz="4000" b="1" dirty="0">
                <a:solidFill>
                  <a:schemeClr val="bg1"/>
                </a:solidFill>
                <a:latin typeface="Arial" panose="020B0604020202020204" pitchFamily="34" charset="0"/>
                <a:cs typeface="Arial" panose="020B0604020202020204" pitchFamily="34" charset="0"/>
              </a:rPr>
              <a:t>Horizontal Bar</a:t>
            </a:r>
            <a:endParaRPr lang="en-IN"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566671" y="1081255"/>
            <a:ext cx="6062741" cy="923330"/>
          </a:xfrm>
          <a:prstGeom prst="rect">
            <a:avLst/>
          </a:prstGeom>
          <a:noFill/>
        </p:spPr>
        <p:txBody>
          <a:bodyPr wrap="square" rtlCol="0">
            <a:spAutoFit/>
          </a:bodyPr>
          <a:lstStyle/>
          <a:p>
            <a:r>
              <a:rPr lang="en-US" b="1" dirty="0">
                <a:solidFill>
                  <a:schemeClr val="bg1"/>
                </a:solidFill>
              </a:rPr>
              <a:t>Horizontal Bar 20 cm </a:t>
            </a:r>
            <a:r>
              <a:rPr lang="en-US" b="1" dirty="0" smtClean="0">
                <a:solidFill>
                  <a:schemeClr val="bg1"/>
                </a:solidFill>
              </a:rPr>
              <a:t>thickness </a:t>
            </a:r>
            <a:r>
              <a:rPr lang="en-US" b="1" dirty="0">
                <a:solidFill>
                  <a:schemeClr val="bg1"/>
                </a:solidFill>
                <a:latin typeface="Arial" panose="020B0604020202020204" pitchFamily="34" charset="0"/>
                <a:cs typeface="Arial" panose="020B0604020202020204" pitchFamily="34" charset="0"/>
              </a:rPr>
              <a:t>with </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Hi-</a:t>
            </a:r>
            <a:r>
              <a:rPr lang="en-US"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tlon</a:t>
            </a: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Material &amp; Synthetic PVC Cover (Washable)</a:t>
            </a:r>
            <a:endParaRPr lang="en-IN" dirty="0">
              <a:solidFill>
                <a:schemeClr val="bg1"/>
              </a:solidFill>
              <a:latin typeface="Arial" panose="020B0604020202020204" pitchFamily="34" charset="0"/>
              <a:cs typeface="Arial" panose="020B0604020202020204" pitchFamily="34" charset="0"/>
            </a:endParaRPr>
          </a:p>
          <a:p>
            <a:endParaRPr lang="en-IN" dirty="0"/>
          </a:p>
        </p:txBody>
      </p:sp>
      <p:cxnSp>
        <p:nvCxnSpPr>
          <p:cNvPr id="10" name="Straight Connector 9"/>
          <p:cNvCxnSpPr/>
          <p:nvPr/>
        </p:nvCxnSpPr>
        <p:spPr>
          <a:xfrm>
            <a:off x="670228" y="1019819"/>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6806" y="276692"/>
            <a:ext cx="1200727" cy="743127"/>
          </a:xfrm>
          <a:prstGeom prst="rect">
            <a:avLst/>
          </a:prstGeom>
        </p:spPr>
      </p:pic>
      <p:sp>
        <p:nvSpPr>
          <p:cNvPr id="14" name="TextBox 13"/>
          <p:cNvSpPr txBox="1"/>
          <p:nvPr/>
        </p:nvSpPr>
        <p:spPr>
          <a:xfrm>
            <a:off x="555654" y="1767539"/>
            <a:ext cx="6623544" cy="369332"/>
          </a:xfrm>
          <a:prstGeom prst="rect">
            <a:avLst/>
          </a:prstGeom>
          <a:noFill/>
        </p:spPr>
        <p:txBody>
          <a:bodyPr wrap="none" rtlCol="0">
            <a:spAutoFit/>
          </a:bodyPr>
          <a:lstStyle/>
          <a:p>
            <a:r>
              <a:rPr lang="en-US" b="1" dirty="0">
                <a:solidFill>
                  <a:srgbClr val="FFFF00"/>
                </a:solidFill>
                <a:effectLst>
                  <a:outerShdw blurRad="38100" dist="38100" dir="2700000" algn="tl">
                    <a:srgbClr val="000000">
                      <a:alpha val="43137"/>
                    </a:srgbClr>
                  </a:outerShdw>
                </a:effectLst>
              </a:rPr>
              <a:t>Extra Safety &amp; Security Mat for Landing </a:t>
            </a:r>
            <a:r>
              <a:rPr lang="en-US" b="1" dirty="0" smtClean="0">
                <a:solidFill>
                  <a:srgbClr val="FFFF00"/>
                </a:solidFill>
                <a:effectLst>
                  <a:outerShdw blurRad="38100" dist="38100" dir="2700000" algn="tl">
                    <a:srgbClr val="000000">
                      <a:alpha val="43137"/>
                    </a:srgbClr>
                  </a:outerShdw>
                </a:effectLst>
              </a:rPr>
              <a:t>Mats/Flooring – 1200 X 300</a:t>
            </a:r>
            <a:endParaRPr lang="en-IN" dirty="0">
              <a:solidFill>
                <a:srgbClr val="FFFF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158125"/>
            <a:ext cx="5266292" cy="1707205"/>
          </a:xfrm>
          <a:prstGeom prst="rect">
            <a:avLst/>
          </a:prstGeom>
        </p:spPr>
      </p:pic>
      <p:sp>
        <p:nvSpPr>
          <p:cNvPr id="6" name="TextBox 5"/>
          <p:cNvSpPr txBox="1"/>
          <p:nvPr/>
        </p:nvSpPr>
        <p:spPr>
          <a:xfrm rot="16200000">
            <a:off x="10492433" y="3039661"/>
            <a:ext cx="651140" cy="461665"/>
          </a:xfrm>
          <a:prstGeom prst="rect">
            <a:avLst/>
          </a:prstGeom>
          <a:noFill/>
        </p:spPr>
        <p:txBody>
          <a:bodyPr wrap="none" rtlCol="0">
            <a:spAutoFit/>
          </a:bodyPr>
          <a:lstStyle/>
          <a:p>
            <a:r>
              <a:rPr lang="en-IN" sz="2400" dirty="0" smtClean="0">
                <a:solidFill>
                  <a:schemeClr val="bg1"/>
                </a:solidFill>
              </a:rPr>
              <a:t>300</a:t>
            </a:r>
            <a:endParaRPr lang="en-IN" sz="2400" dirty="0">
              <a:solidFill>
                <a:schemeClr val="bg1"/>
              </a:solidFill>
            </a:endParaRPr>
          </a:p>
        </p:txBody>
      </p:sp>
      <p:sp>
        <p:nvSpPr>
          <p:cNvPr id="11" name="TextBox 10"/>
          <p:cNvSpPr txBox="1"/>
          <p:nvPr/>
        </p:nvSpPr>
        <p:spPr>
          <a:xfrm>
            <a:off x="7510766" y="4035429"/>
            <a:ext cx="806631" cy="461665"/>
          </a:xfrm>
          <a:prstGeom prst="rect">
            <a:avLst/>
          </a:prstGeom>
          <a:noFill/>
        </p:spPr>
        <p:txBody>
          <a:bodyPr wrap="none" rtlCol="0">
            <a:spAutoFit/>
          </a:bodyPr>
          <a:lstStyle/>
          <a:p>
            <a:r>
              <a:rPr lang="en-IN" sz="2400" dirty="0" smtClean="0">
                <a:solidFill>
                  <a:schemeClr val="bg1"/>
                </a:solidFill>
              </a:rPr>
              <a:t>1200</a:t>
            </a:r>
            <a:endParaRPr lang="en-IN" sz="2400" dirty="0">
              <a:solidFill>
                <a:schemeClr val="bg1"/>
              </a:solidFill>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531" t="19582" r="2634" b="20734"/>
          <a:stretch/>
        </p:blipFill>
        <p:spPr>
          <a:xfrm>
            <a:off x="566671" y="3079539"/>
            <a:ext cx="4329417" cy="2906319"/>
          </a:xfrm>
          <a:prstGeom prst="rect">
            <a:avLst/>
          </a:prstGeom>
        </p:spPr>
      </p:pic>
    </p:spTree>
    <p:extLst>
      <p:ext uri="{BB962C8B-B14F-4D97-AF65-F5344CB8AC3E}">
        <p14:creationId xmlns:p14="http://schemas.microsoft.com/office/powerpoint/2010/main" val="492168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 name="TextBox 4"/>
          <p:cNvSpPr txBox="1"/>
          <p:nvPr/>
        </p:nvSpPr>
        <p:spPr>
          <a:xfrm>
            <a:off x="818090" y="351462"/>
            <a:ext cx="10555822" cy="3385542"/>
          </a:xfrm>
          <a:prstGeom prst="rect">
            <a:avLst/>
          </a:prstGeom>
          <a:noFill/>
        </p:spPr>
        <p:txBody>
          <a:bodyPr wrap="square" rtlCol="0">
            <a:spAutoFit/>
          </a:bodyPr>
          <a:lstStyle/>
          <a:p>
            <a:pPr algn="ctr"/>
            <a:r>
              <a:rPr lang="en-US" sz="2400" b="1" i="1" dirty="0">
                <a:solidFill>
                  <a:schemeClr val="bg1"/>
                </a:solidFill>
                <a:effectLst>
                  <a:outerShdw blurRad="38100" dist="38100" dir="2700000" algn="tl">
                    <a:srgbClr val="000000">
                      <a:alpha val="43137"/>
                    </a:srgbClr>
                  </a:outerShdw>
                </a:effectLst>
              </a:rPr>
              <a:t>SPORTSPARK is super proud to announce that, we have started new wing </a:t>
            </a:r>
            <a:r>
              <a:rPr lang="en-US" sz="2400" b="1" i="1" dirty="0" smtClean="0">
                <a:solidFill>
                  <a:schemeClr val="bg1"/>
                </a:solidFill>
                <a:effectLst>
                  <a:outerShdw blurRad="38100" dist="38100" dir="2700000" algn="tl">
                    <a:srgbClr val="000000">
                      <a:alpha val="43137"/>
                    </a:srgbClr>
                  </a:outerShdw>
                </a:effectLst>
              </a:rPr>
              <a:t>– </a:t>
            </a:r>
          </a:p>
          <a:p>
            <a:pPr algn="ctr"/>
            <a:r>
              <a:rPr lang="en-US" b="1" i="1" dirty="0">
                <a:solidFill>
                  <a:srgbClr val="FFFF00"/>
                </a:solidFill>
                <a:effectLst>
                  <a:outerShdw blurRad="38100" dist="38100" dir="2700000" algn="tl">
                    <a:srgbClr val="000000">
                      <a:alpha val="43137"/>
                    </a:srgbClr>
                  </a:outerShdw>
                </a:effectLst>
              </a:rPr>
              <a:t>GYMNASTICS Apparatus &amp; </a:t>
            </a:r>
            <a:r>
              <a:rPr lang="en-US" b="1" i="1" dirty="0" smtClean="0">
                <a:solidFill>
                  <a:srgbClr val="FFFF00"/>
                </a:solidFill>
                <a:effectLst>
                  <a:outerShdw blurRad="38100" dist="38100" dir="2700000" algn="tl">
                    <a:srgbClr val="000000">
                      <a:alpha val="43137"/>
                    </a:srgbClr>
                  </a:outerShdw>
                </a:effectLst>
              </a:rPr>
              <a:t>Safety – Security Landing Mats/Flooring Manufacturing </a:t>
            </a:r>
            <a:r>
              <a:rPr lang="en-US" b="1" i="1" dirty="0">
                <a:solidFill>
                  <a:srgbClr val="FFFF00"/>
                </a:solidFill>
                <a:effectLst>
                  <a:outerShdw blurRad="38100" dist="38100" dir="2700000" algn="tl">
                    <a:srgbClr val="000000">
                      <a:alpha val="43137"/>
                    </a:srgbClr>
                  </a:outerShdw>
                </a:effectLst>
              </a:rPr>
              <a:t>and </a:t>
            </a:r>
            <a:r>
              <a:rPr lang="en-US" b="1" i="1" dirty="0" smtClean="0">
                <a:solidFill>
                  <a:srgbClr val="FFFF00"/>
                </a:solidFill>
                <a:effectLst>
                  <a:outerShdw blurRad="38100" dist="38100" dir="2700000" algn="tl">
                    <a:srgbClr val="000000">
                      <a:alpha val="43137"/>
                    </a:srgbClr>
                  </a:outerShdw>
                </a:effectLst>
              </a:rPr>
              <a:t>Distribution</a:t>
            </a:r>
          </a:p>
          <a:p>
            <a:endParaRPr lang="en-IN" dirty="0">
              <a:solidFill>
                <a:schemeClr val="bg1"/>
              </a:solidFill>
            </a:endParaRPr>
          </a:p>
          <a:p>
            <a:endParaRPr lang="en-US" b="1" dirty="0" smtClean="0">
              <a:solidFill>
                <a:schemeClr val="bg1"/>
              </a:solidFill>
            </a:endParaRPr>
          </a:p>
          <a:p>
            <a:endParaRPr lang="en-US" b="1" dirty="0" smtClean="0">
              <a:solidFill>
                <a:schemeClr val="bg1"/>
              </a:solidFill>
            </a:endParaRPr>
          </a:p>
          <a:p>
            <a:r>
              <a:rPr lang="en-US" sz="2000" b="1" dirty="0" smtClean="0">
                <a:solidFill>
                  <a:schemeClr val="bg1"/>
                </a:solidFill>
                <a:effectLst>
                  <a:outerShdw blurRad="38100" dist="38100" dir="2700000" algn="tl">
                    <a:srgbClr val="000000">
                      <a:alpha val="43137"/>
                    </a:srgbClr>
                  </a:outerShdw>
                </a:effectLst>
              </a:rPr>
              <a:t>We </a:t>
            </a:r>
            <a:r>
              <a:rPr lang="en-US" sz="2000" b="1" dirty="0">
                <a:solidFill>
                  <a:schemeClr val="bg1"/>
                </a:solidFill>
                <a:effectLst>
                  <a:outerShdw blurRad="38100" dist="38100" dir="2700000" algn="tl">
                    <a:srgbClr val="000000">
                      <a:alpha val="43137"/>
                    </a:srgbClr>
                  </a:outerShdw>
                </a:effectLst>
              </a:rPr>
              <a:t>are specialized in </a:t>
            </a:r>
            <a:r>
              <a:rPr lang="en-US" sz="2000" b="1" dirty="0" smtClean="0">
                <a:solidFill>
                  <a:srgbClr val="FFFF00"/>
                </a:solidFill>
                <a:effectLst>
                  <a:outerShdw blurRad="38100" dist="38100" dir="2700000" algn="tl">
                    <a:srgbClr val="000000">
                      <a:alpha val="43137"/>
                    </a:srgbClr>
                  </a:outerShdw>
                </a:effectLst>
              </a:rPr>
              <a:t>GYMNASTICS &amp; KIDS SPORTING FITNESS PROGRAM</a:t>
            </a:r>
            <a:r>
              <a:rPr lang="en-US" sz="2000" b="1" dirty="0" smtClean="0">
                <a:solidFill>
                  <a:schemeClr val="bg1"/>
                </a:solidFill>
                <a:effectLst>
                  <a:outerShdw blurRad="38100" dist="38100" dir="2700000" algn="tl">
                    <a:srgbClr val="000000">
                      <a:alpha val="43137"/>
                    </a:srgbClr>
                  </a:outerShdw>
                </a:effectLst>
              </a:rPr>
              <a:t> </a:t>
            </a:r>
            <a:r>
              <a:rPr lang="en-US" sz="2000" b="1" dirty="0">
                <a:solidFill>
                  <a:schemeClr val="bg1"/>
                </a:solidFill>
                <a:effectLst>
                  <a:outerShdw blurRad="38100" dist="38100" dir="2700000" algn="tl">
                    <a:srgbClr val="000000">
                      <a:alpha val="43137"/>
                    </a:srgbClr>
                  </a:outerShdw>
                </a:effectLst>
              </a:rPr>
              <a:t>and we have </a:t>
            </a:r>
            <a:r>
              <a:rPr lang="en-US" sz="2000" b="1" dirty="0">
                <a:solidFill>
                  <a:srgbClr val="FFFF00"/>
                </a:solidFill>
                <a:effectLst>
                  <a:outerShdw blurRad="38100" dist="38100" dir="2700000" algn="tl">
                    <a:srgbClr val="000000">
                      <a:alpha val="43137"/>
                    </a:srgbClr>
                  </a:outerShdw>
                </a:effectLst>
              </a:rPr>
              <a:t>qualified team of experts having engineers</a:t>
            </a:r>
            <a:r>
              <a:rPr lang="en-US" sz="2000" b="1" dirty="0">
                <a:solidFill>
                  <a:schemeClr val="bg1"/>
                </a:solidFill>
                <a:effectLst>
                  <a:outerShdw blurRad="38100" dist="38100" dir="2700000" algn="tl">
                    <a:srgbClr val="000000">
                      <a:alpha val="43137"/>
                    </a:srgbClr>
                  </a:outerShdw>
                </a:effectLst>
              </a:rPr>
              <a:t>. Our team, who has Gymnastics </a:t>
            </a:r>
            <a:r>
              <a:rPr lang="en-US" sz="2000" b="1" dirty="0" smtClean="0">
                <a:solidFill>
                  <a:schemeClr val="bg1"/>
                </a:solidFill>
                <a:effectLst>
                  <a:outerShdw blurRad="38100" dist="38100" dir="2700000" algn="tl">
                    <a:srgbClr val="000000">
                      <a:alpha val="43137"/>
                    </a:srgbClr>
                  </a:outerShdw>
                </a:effectLst>
              </a:rPr>
              <a:t>&amp; Sports background </a:t>
            </a:r>
            <a:r>
              <a:rPr lang="en-US" sz="2000" b="1" dirty="0">
                <a:solidFill>
                  <a:schemeClr val="bg1"/>
                </a:solidFill>
                <a:effectLst>
                  <a:outerShdw blurRad="38100" dist="38100" dir="2700000" algn="tl">
                    <a:srgbClr val="000000">
                      <a:alpha val="43137"/>
                    </a:srgbClr>
                  </a:outerShdw>
                </a:effectLst>
              </a:rPr>
              <a:t>and they all focuses on </a:t>
            </a:r>
            <a:r>
              <a:rPr lang="en-US" sz="2000" b="1" dirty="0">
                <a:solidFill>
                  <a:srgbClr val="FFFF00"/>
                </a:solidFill>
                <a:effectLst>
                  <a:outerShdw blurRad="38100" dist="38100" dir="2700000" algn="tl">
                    <a:srgbClr val="000000">
                      <a:alpha val="43137"/>
                    </a:srgbClr>
                  </a:outerShdw>
                </a:effectLst>
              </a:rPr>
              <a:t>accuracy and safety </a:t>
            </a:r>
            <a:r>
              <a:rPr lang="en-US" sz="2000" b="1" dirty="0">
                <a:solidFill>
                  <a:schemeClr val="bg1"/>
                </a:solidFill>
                <a:effectLst>
                  <a:outerShdw blurRad="38100" dist="38100" dir="2700000" algn="tl">
                    <a:srgbClr val="000000">
                      <a:alpha val="43137"/>
                    </a:srgbClr>
                  </a:outerShdw>
                </a:effectLst>
              </a:rPr>
              <a:t>of </a:t>
            </a:r>
            <a:r>
              <a:rPr lang="en-US" sz="2000" b="1" dirty="0" smtClean="0">
                <a:solidFill>
                  <a:schemeClr val="bg1"/>
                </a:solidFill>
                <a:effectLst>
                  <a:outerShdw blurRad="38100" dist="38100" dir="2700000" algn="tl">
                    <a:srgbClr val="000000">
                      <a:alpha val="43137"/>
                    </a:srgbClr>
                  </a:outerShdw>
                </a:effectLst>
              </a:rPr>
              <a:t>players/Kids. </a:t>
            </a:r>
            <a:r>
              <a:rPr lang="en-US" sz="2000" b="1" dirty="0">
                <a:solidFill>
                  <a:schemeClr val="bg1"/>
                </a:solidFill>
                <a:effectLst>
                  <a:outerShdw blurRad="38100" dist="38100" dir="2700000" algn="tl">
                    <a:srgbClr val="000000">
                      <a:alpha val="43137"/>
                    </a:srgbClr>
                  </a:outerShdw>
                </a:effectLst>
              </a:rPr>
              <a:t>With </a:t>
            </a:r>
            <a:r>
              <a:rPr lang="en-US" sz="2000" b="1" dirty="0">
                <a:solidFill>
                  <a:srgbClr val="FFFF00"/>
                </a:solidFill>
                <a:effectLst>
                  <a:outerShdw blurRad="38100" dist="38100" dir="2700000" algn="tl">
                    <a:srgbClr val="000000">
                      <a:alpha val="43137"/>
                    </a:srgbClr>
                  </a:outerShdw>
                </a:effectLst>
              </a:rPr>
              <a:t>maintaining protocols </a:t>
            </a:r>
            <a:r>
              <a:rPr lang="en-US" sz="2000" b="1" dirty="0">
                <a:solidFill>
                  <a:schemeClr val="bg1"/>
                </a:solidFill>
                <a:effectLst>
                  <a:outerShdw blurRad="38100" dist="38100" dir="2700000" algn="tl">
                    <a:srgbClr val="000000">
                      <a:alpha val="43137"/>
                    </a:srgbClr>
                  </a:outerShdw>
                </a:effectLst>
              </a:rPr>
              <a:t>our </a:t>
            </a:r>
            <a:r>
              <a:rPr lang="en-US" sz="2000" b="1" dirty="0" err="1">
                <a:solidFill>
                  <a:schemeClr val="bg1"/>
                </a:solidFill>
                <a:effectLst>
                  <a:outerShdw blurRad="38100" dist="38100" dir="2700000" algn="tl">
                    <a:srgbClr val="000000">
                      <a:alpha val="43137"/>
                    </a:srgbClr>
                  </a:outerShdw>
                </a:effectLst>
              </a:rPr>
              <a:t>equipments</a:t>
            </a:r>
            <a:r>
              <a:rPr lang="en-US" sz="2000" b="1" dirty="0">
                <a:solidFill>
                  <a:schemeClr val="bg1"/>
                </a:solidFill>
                <a:effectLst>
                  <a:outerShdw blurRad="38100" dist="38100" dir="2700000" algn="tl">
                    <a:srgbClr val="000000">
                      <a:alpha val="43137"/>
                    </a:srgbClr>
                  </a:outerShdw>
                </a:effectLst>
              </a:rPr>
              <a:t> are </a:t>
            </a:r>
            <a:r>
              <a:rPr lang="en-US" sz="2000" b="1" dirty="0">
                <a:solidFill>
                  <a:srgbClr val="FFFF00"/>
                </a:solidFill>
                <a:effectLst>
                  <a:outerShdw blurRad="38100" dist="38100" dir="2700000" algn="tl">
                    <a:srgbClr val="000000">
                      <a:alpha val="43137"/>
                    </a:srgbClr>
                  </a:outerShdw>
                </a:effectLst>
              </a:rPr>
              <a:t>designed technically ideal for professional use</a:t>
            </a:r>
            <a:r>
              <a:rPr lang="en-US" sz="2000" b="1" dirty="0">
                <a:solidFill>
                  <a:schemeClr val="bg1"/>
                </a:solidFill>
                <a:effectLst>
                  <a:outerShdw blurRad="38100" dist="38100" dir="2700000" algn="tl">
                    <a:srgbClr val="000000">
                      <a:alpha val="43137"/>
                    </a:srgbClr>
                  </a:outerShdw>
                </a:effectLst>
              </a:rPr>
              <a:t>. We undertake responsibility of maintenance of </a:t>
            </a:r>
            <a:r>
              <a:rPr lang="en-US" sz="2000" b="1" dirty="0" err="1">
                <a:solidFill>
                  <a:schemeClr val="bg1"/>
                </a:solidFill>
                <a:effectLst>
                  <a:outerShdw blurRad="38100" dist="38100" dir="2700000" algn="tl">
                    <a:srgbClr val="000000">
                      <a:alpha val="43137"/>
                    </a:srgbClr>
                  </a:outerShdw>
                </a:effectLst>
              </a:rPr>
              <a:t>equipments</a:t>
            </a:r>
            <a:r>
              <a:rPr lang="en-US" sz="2000" b="1" dirty="0">
                <a:solidFill>
                  <a:schemeClr val="bg1"/>
                </a:solidFill>
                <a:effectLst>
                  <a:outerShdw blurRad="38100" dist="38100" dir="2700000" algn="tl">
                    <a:srgbClr val="000000">
                      <a:alpha val="43137"/>
                    </a:srgbClr>
                  </a:outerShdw>
                </a:effectLst>
              </a:rPr>
              <a:t> as well. </a:t>
            </a:r>
            <a:endParaRPr lang="en-IN" sz="2000" dirty="0">
              <a:solidFill>
                <a:schemeClr val="bg1"/>
              </a:solidFill>
              <a:effectLst>
                <a:outerShdw blurRad="38100" dist="38100" dir="2700000" algn="tl">
                  <a:srgbClr val="000000">
                    <a:alpha val="43137"/>
                  </a:srgbClr>
                </a:outerShdw>
              </a:effectLst>
            </a:endParaRPr>
          </a:p>
          <a:p>
            <a:endParaRPr lang="en-IN" dirty="0"/>
          </a:p>
        </p:txBody>
      </p:sp>
      <p:sp>
        <p:nvSpPr>
          <p:cNvPr id="6" name="TextBox 5"/>
          <p:cNvSpPr txBox="1"/>
          <p:nvPr/>
        </p:nvSpPr>
        <p:spPr>
          <a:xfrm>
            <a:off x="818090" y="4227952"/>
            <a:ext cx="5074979" cy="2092881"/>
          </a:xfrm>
          <a:prstGeom prst="rect">
            <a:avLst/>
          </a:prstGeom>
          <a:noFill/>
        </p:spPr>
        <p:txBody>
          <a:bodyPr wrap="none" rtlCol="0">
            <a:spAutoFit/>
          </a:bodyPr>
          <a:lstStyle/>
          <a:p>
            <a:r>
              <a:rPr lang="en-IN" sz="2200" b="1" dirty="0" smtClean="0">
                <a:solidFill>
                  <a:schemeClr val="bg1"/>
                </a:solidFill>
              </a:rPr>
              <a:t>Salient Features of Company:</a:t>
            </a:r>
          </a:p>
          <a:p>
            <a:endParaRPr lang="en-IN" dirty="0" smtClean="0"/>
          </a:p>
          <a:p>
            <a:pPr marL="285750" indent="-285750">
              <a:buFont typeface="Arial" panose="020B0604020202020204" pitchFamily="34" charset="0"/>
              <a:buChar char="•"/>
            </a:pPr>
            <a:r>
              <a:rPr lang="en-IN" b="1" dirty="0" smtClean="0">
                <a:solidFill>
                  <a:srgbClr val="FFFF00"/>
                </a:solidFill>
                <a:effectLst>
                  <a:outerShdw blurRad="38100" dist="38100" dir="2700000" algn="tl">
                    <a:srgbClr val="000000">
                      <a:alpha val="43137"/>
                    </a:srgbClr>
                  </a:outerShdw>
                </a:effectLst>
              </a:rPr>
              <a:t>Technically Designed &amp; Confirmed Standards</a:t>
            </a:r>
          </a:p>
          <a:p>
            <a:pPr marL="285750" indent="-285750">
              <a:buFont typeface="Arial" panose="020B0604020202020204" pitchFamily="34" charset="0"/>
              <a:buChar char="•"/>
            </a:pPr>
            <a:r>
              <a:rPr lang="en-IN" b="1" dirty="0" smtClean="0">
                <a:solidFill>
                  <a:srgbClr val="FFFF00"/>
                </a:solidFill>
                <a:effectLst>
                  <a:outerShdw blurRad="38100" dist="38100" dir="2700000" algn="tl">
                    <a:srgbClr val="000000">
                      <a:alpha val="43137"/>
                    </a:srgbClr>
                  </a:outerShdw>
                </a:effectLst>
              </a:rPr>
              <a:t>Maintaining High Quality &amp; Advance Technology</a:t>
            </a:r>
          </a:p>
          <a:p>
            <a:pPr marL="285750" indent="-285750">
              <a:buFont typeface="Arial" panose="020B0604020202020204" pitchFamily="34" charset="0"/>
              <a:buChar char="•"/>
            </a:pPr>
            <a:r>
              <a:rPr lang="en-IN" b="1" dirty="0" smtClean="0">
                <a:solidFill>
                  <a:srgbClr val="FFFF00"/>
                </a:solidFill>
                <a:effectLst>
                  <a:outerShdw blurRad="38100" dist="38100" dir="2700000" algn="tl">
                    <a:srgbClr val="000000">
                      <a:alpha val="43137"/>
                    </a:srgbClr>
                  </a:outerShdw>
                </a:effectLst>
              </a:rPr>
              <a:t>Maintaining Raw Material Standards</a:t>
            </a:r>
          </a:p>
          <a:p>
            <a:pPr marL="285750" indent="-285750">
              <a:buFont typeface="Arial" panose="020B0604020202020204" pitchFamily="34" charset="0"/>
              <a:buChar char="•"/>
            </a:pPr>
            <a:r>
              <a:rPr lang="en-IN" b="1" dirty="0" smtClean="0">
                <a:solidFill>
                  <a:schemeClr val="bg1"/>
                </a:solidFill>
                <a:effectLst>
                  <a:outerShdw blurRad="38100" dist="38100" dir="2700000" algn="tl">
                    <a:srgbClr val="000000">
                      <a:alpha val="43137"/>
                    </a:srgbClr>
                  </a:outerShdw>
                </a:effectLst>
              </a:rPr>
              <a:t>Factory Rates /Reasonable Prices</a:t>
            </a:r>
          </a:p>
          <a:p>
            <a:pPr marL="285750" indent="-285750">
              <a:buFont typeface="Arial" panose="020B0604020202020204" pitchFamily="34" charset="0"/>
              <a:buChar char="•"/>
            </a:pPr>
            <a:r>
              <a:rPr lang="en-IN" b="1" dirty="0" smtClean="0">
                <a:solidFill>
                  <a:srgbClr val="FFFF00"/>
                </a:solidFill>
                <a:effectLst>
                  <a:outerShdw blurRad="38100" dist="38100" dir="2700000" algn="tl">
                    <a:srgbClr val="000000">
                      <a:alpha val="43137"/>
                    </a:srgbClr>
                  </a:outerShdw>
                </a:effectLst>
              </a:rPr>
              <a:t>Customer Satisfaction / Warranty Support</a:t>
            </a:r>
            <a:endParaRPr lang="en-IN" b="1" dirty="0">
              <a:solidFill>
                <a:srgbClr val="FFFF00"/>
              </a:solidFill>
              <a:effectLst>
                <a:outerShdw blurRad="38100" dist="38100" dir="2700000" algn="tl">
                  <a:srgbClr val="000000">
                    <a:alpha val="43137"/>
                  </a:srgbClr>
                </a:outerShdw>
              </a:effectLst>
            </a:endParaRPr>
          </a:p>
        </p:txBody>
      </p:sp>
      <p:cxnSp>
        <p:nvCxnSpPr>
          <p:cNvPr id="7" name="Straight Connector 6"/>
          <p:cNvCxnSpPr/>
          <p:nvPr/>
        </p:nvCxnSpPr>
        <p:spPr>
          <a:xfrm>
            <a:off x="902498" y="4740029"/>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902498" y="1483014"/>
            <a:ext cx="10471414" cy="14067"/>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6418" y="4227952"/>
            <a:ext cx="1200727" cy="743127"/>
          </a:xfrm>
          <a:prstGeom prst="rect">
            <a:avLst/>
          </a:prstGeom>
        </p:spPr>
      </p:pic>
    </p:spTree>
    <p:extLst>
      <p:ext uri="{BB962C8B-B14F-4D97-AF65-F5344CB8AC3E}">
        <p14:creationId xmlns:p14="http://schemas.microsoft.com/office/powerpoint/2010/main" val="3787382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41000"/>
                    </a14:imgEffect>
                  </a14:imgLayer>
                </a14:imgProps>
              </a:ext>
              <a:ext uri="{28A0092B-C50C-407E-A947-70E740481C1C}">
                <a14:useLocalDpi xmlns:a14="http://schemas.microsoft.com/office/drawing/2010/main" val="0"/>
              </a:ext>
            </a:extLst>
          </a:blip>
          <a:stretch>
            <a:fillRect/>
          </a:stretch>
        </p:blipFill>
        <p:spPr>
          <a:xfrm>
            <a:off x="1" y="-11724"/>
            <a:ext cx="12192000" cy="6869723"/>
          </a:xfrm>
          <a:prstGeom prst="rect">
            <a:avLst/>
          </a:prstGeom>
        </p:spPr>
      </p:pic>
      <p:sp>
        <p:nvSpPr>
          <p:cNvPr id="5" name="TextBox 4"/>
          <p:cNvSpPr txBox="1"/>
          <p:nvPr/>
        </p:nvSpPr>
        <p:spPr>
          <a:xfrm>
            <a:off x="2263043" y="373487"/>
            <a:ext cx="7665916" cy="1908215"/>
          </a:xfrm>
          <a:prstGeom prst="rect">
            <a:avLst/>
          </a:prstGeom>
          <a:noFill/>
        </p:spPr>
        <p:txBody>
          <a:bodyPr wrap="square" rtlCol="0">
            <a:spAutoFit/>
          </a:bodyPr>
          <a:lstStyle/>
          <a:p>
            <a:pPr algn="ctr"/>
            <a:r>
              <a:rPr lang="en-US" sz="2800" b="1" dirty="0" smtClean="0">
                <a:solidFill>
                  <a:schemeClr val="bg1"/>
                </a:solidFill>
              </a:rPr>
              <a:t>Mission</a:t>
            </a:r>
            <a:r>
              <a:rPr lang="en-US" sz="2800" b="1" dirty="0" smtClean="0"/>
              <a:t> </a:t>
            </a:r>
            <a:endParaRPr lang="en-IN" sz="2800" dirty="0"/>
          </a:p>
          <a:p>
            <a:pPr algn="ctr"/>
            <a:r>
              <a:rPr lang="en-US" b="1" dirty="0">
                <a:solidFill>
                  <a:srgbClr val="FFFF00"/>
                </a:solidFill>
              </a:rPr>
              <a:t>To provide full of safety to the all rising </a:t>
            </a:r>
            <a:r>
              <a:rPr lang="en-US" b="1" dirty="0" smtClean="0">
                <a:solidFill>
                  <a:srgbClr val="FFFF00"/>
                </a:solidFill>
              </a:rPr>
              <a:t>Kids </a:t>
            </a:r>
            <a:r>
              <a:rPr lang="en-US" b="1" dirty="0">
                <a:solidFill>
                  <a:srgbClr val="FFFF00"/>
                </a:solidFill>
              </a:rPr>
              <a:t>and aiming towards setting up with the professional infrastructure of </a:t>
            </a:r>
            <a:r>
              <a:rPr lang="en-US" b="1" dirty="0" smtClean="0">
                <a:solidFill>
                  <a:srgbClr val="FFFF00"/>
                </a:solidFill>
              </a:rPr>
              <a:t>Kids Gym/Fitness for </a:t>
            </a:r>
            <a:r>
              <a:rPr lang="en-US" b="1" dirty="0">
                <a:solidFill>
                  <a:srgbClr val="FFFF00"/>
                </a:solidFill>
              </a:rPr>
              <a:t>creating best </a:t>
            </a:r>
            <a:r>
              <a:rPr lang="en-US" b="1" dirty="0" smtClean="0">
                <a:solidFill>
                  <a:srgbClr val="FFFF00"/>
                </a:solidFill>
              </a:rPr>
              <a:t>&amp; fit youth Globally. </a:t>
            </a:r>
            <a:r>
              <a:rPr lang="en-US" b="1" dirty="0">
                <a:solidFill>
                  <a:srgbClr val="FFFF00"/>
                </a:solidFill>
              </a:rPr>
              <a:t>Our Moto is to improve the bars of </a:t>
            </a:r>
            <a:r>
              <a:rPr lang="en-US" b="1" dirty="0" smtClean="0">
                <a:solidFill>
                  <a:srgbClr val="FFFF00"/>
                </a:solidFill>
              </a:rPr>
              <a:t>Kids Fitness Globally with </a:t>
            </a:r>
            <a:r>
              <a:rPr lang="en-US" b="1" dirty="0">
                <a:solidFill>
                  <a:srgbClr val="FFFF00"/>
                </a:solidFill>
              </a:rPr>
              <a:t>selling professional &amp; specific (technically approved) Apparatus.</a:t>
            </a:r>
            <a:endParaRPr lang="en-IN" dirty="0">
              <a:solidFill>
                <a:srgbClr val="FFFF00"/>
              </a:solidFill>
            </a:endParaRPr>
          </a:p>
          <a:p>
            <a:pPr algn="ctr"/>
            <a:endParaRPr lang="en-IN" dirty="0"/>
          </a:p>
        </p:txBody>
      </p:sp>
      <p:sp>
        <p:nvSpPr>
          <p:cNvPr id="6" name="TextBox 5"/>
          <p:cNvSpPr txBox="1"/>
          <p:nvPr/>
        </p:nvSpPr>
        <p:spPr>
          <a:xfrm>
            <a:off x="403912" y="2762570"/>
            <a:ext cx="11178116" cy="1631216"/>
          </a:xfrm>
          <a:prstGeom prst="rect">
            <a:avLst/>
          </a:prstGeom>
          <a:noFill/>
        </p:spPr>
        <p:txBody>
          <a:bodyPr wrap="square" rtlCol="0">
            <a:spAutoFit/>
          </a:bodyPr>
          <a:lstStyle/>
          <a:p>
            <a:pPr algn="ctr"/>
            <a:r>
              <a:rPr lang="en-US" sz="2800" b="1" i="1" dirty="0" smtClean="0">
                <a:solidFill>
                  <a:schemeClr val="bg1"/>
                </a:solidFill>
              </a:rPr>
              <a:t>Service</a:t>
            </a:r>
            <a:endParaRPr lang="en-US" sz="2800" b="1" dirty="0" smtClean="0">
              <a:solidFill>
                <a:schemeClr val="bg1"/>
              </a:solidFill>
            </a:endParaRPr>
          </a:p>
          <a:p>
            <a:pPr algn="ctr"/>
            <a:r>
              <a:rPr lang="en-US" b="1" dirty="0" smtClean="0">
                <a:solidFill>
                  <a:srgbClr val="FFFF00"/>
                </a:solidFill>
                <a:effectLst>
                  <a:outerShdw blurRad="38100" dist="38100" dir="2700000" algn="tl">
                    <a:srgbClr val="000000">
                      <a:alpha val="43137"/>
                    </a:srgbClr>
                  </a:outerShdw>
                </a:effectLst>
              </a:rPr>
              <a:t>Unlike </a:t>
            </a:r>
            <a:r>
              <a:rPr lang="en-US" b="1" dirty="0">
                <a:solidFill>
                  <a:srgbClr val="FFFF00"/>
                </a:solidFill>
                <a:effectLst>
                  <a:outerShdw blurRad="38100" dist="38100" dir="2700000" algn="tl">
                    <a:srgbClr val="000000">
                      <a:alpha val="43137"/>
                    </a:srgbClr>
                  </a:outerShdw>
                </a:effectLst>
              </a:rPr>
              <a:t>other vendors who only know how to sell, SPORTSPARK gives satisfaction to customers and our support specialists will help you make the best possible decisions and will provide you with outstanding customer support, possible product information and guidance.</a:t>
            </a:r>
            <a:endParaRPr lang="en-IN" dirty="0">
              <a:solidFill>
                <a:srgbClr val="FFFF00"/>
              </a:solidFill>
              <a:effectLst>
                <a:outerShdw blurRad="38100" dist="38100" dir="2700000" algn="tl">
                  <a:srgbClr val="000000">
                    <a:alpha val="43137"/>
                  </a:srgbClr>
                </a:outerShdw>
              </a:effectLst>
            </a:endParaRPr>
          </a:p>
          <a:p>
            <a:pPr algn="ctr"/>
            <a:endParaRPr lang="en-IN" dirty="0"/>
          </a:p>
        </p:txBody>
      </p:sp>
      <p:sp>
        <p:nvSpPr>
          <p:cNvPr id="7" name="TextBox 6"/>
          <p:cNvSpPr txBox="1"/>
          <p:nvPr/>
        </p:nvSpPr>
        <p:spPr>
          <a:xfrm>
            <a:off x="168733" y="4671785"/>
            <a:ext cx="11854536" cy="2185214"/>
          </a:xfrm>
          <a:prstGeom prst="rect">
            <a:avLst/>
          </a:prstGeom>
          <a:noFill/>
        </p:spPr>
        <p:txBody>
          <a:bodyPr wrap="square" rtlCol="0">
            <a:spAutoFit/>
          </a:bodyPr>
          <a:lstStyle/>
          <a:p>
            <a:pPr algn="ctr"/>
            <a:r>
              <a:rPr lang="en-US" sz="2800" b="1" i="1" dirty="0">
                <a:solidFill>
                  <a:schemeClr val="bg1"/>
                </a:solidFill>
              </a:rPr>
              <a:t>Post Delivery </a:t>
            </a:r>
            <a:r>
              <a:rPr lang="en-US" sz="2800" b="1" i="1" dirty="0" smtClean="0">
                <a:solidFill>
                  <a:schemeClr val="bg1"/>
                </a:solidFill>
              </a:rPr>
              <a:t>Service</a:t>
            </a:r>
            <a:endParaRPr lang="en-IN" sz="2800" dirty="0">
              <a:solidFill>
                <a:schemeClr val="bg1"/>
              </a:solidFill>
            </a:endParaRPr>
          </a:p>
          <a:p>
            <a:pPr algn="ctr"/>
            <a:r>
              <a:rPr lang="en-US" b="1" dirty="0">
                <a:solidFill>
                  <a:srgbClr val="FFFF00"/>
                </a:solidFill>
                <a:effectLst>
                  <a:outerShdw blurRad="38100" dist="38100" dir="2700000" algn="tl">
                    <a:srgbClr val="000000">
                      <a:alpha val="43137"/>
                    </a:srgbClr>
                  </a:outerShdw>
                </a:effectLst>
              </a:rPr>
              <a:t>Our target is to give complete satisfaction to customers. SPORTSPARK’s is always ready to help Post Delivery Service, whether or not under guarantee: we will provide you information and complete assistance with any problems you encounter with your equipment.</a:t>
            </a:r>
            <a:endParaRPr lang="en-IN" dirty="0">
              <a:solidFill>
                <a:srgbClr val="FFFF00"/>
              </a:solidFill>
              <a:effectLst>
                <a:outerShdw blurRad="38100" dist="38100" dir="2700000" algn="tl">
                  <a:srgbClr val="000000">
                    <a:alpha val="43137"/>
                  </a:srgbClr>
                </a:outerShdw>
              </a:effectLst>
            </a:endParaRPr>
          </a:p>
          <a:p>
            <a:pPr algn="ctr"/>
            <a:r>
              <a:rPr lang="en-US" b="1" dirty="0">
                <a:solidFill>
                  <a:srgbClr val="FFFF00"/>
                </a:solidFill>
                <a:effectLst>
                  <a:outerShdw blurRad="38100" dist="38100" dir="2700000" algn="tl">
                    <a:srgbClr val="000000">
                      <a:alpha val="43137"/>
                    </a:srgbClr>
                  </a:outerShdw>
                </a:effectLst>
              </a:rPr>
              <a:t>Post Delivery Service Charges will be applicable extra</a:t>
            </a:r>
            <a:r>
              <a:rPr lang="en-US" b="1" dirty="0" smtClean="0">
                <a:solidFill>
                  <a:srgbClr val="FFFF00"/>
                </a:solidFill>
                <a:effectLst>
                  <a:outerShdw blurRad="38100" dist="38100" dir="2700000" algn="tl">
                    <a:srgbClr val="000000">
                      <a:alpha val="43137"/>
                    </a:srgbClr>
                  </a:outerShdw>
                </a:effectLst>
              </a:rPr>
              <a:t>.</a:t>
            </a:r>
          </a:p>
          <a:p>
            <a:pPr algn="ctr"/>
            <a:r>
              <a:rPr lang="en-US" b="1" dirty="0" smtClean="0">
                <a:solidFill>
                  <a:schemeClr val="bg1"/>
                </a:solidFill>
                <a:effectLst>
                  <a:outerShdw blurRad="38100" dist="38100" dir="2700000" algn="tl">
                    <a:srgbClr val="000000">
                      <a:alpha val="43137"/>
                    </a:srgbClr>
                  </a:outerShdw>
                </a:effectLst>
              </a:rPr>
              <a:t>5 Years </a:t>
            </a:r>
            <a:r>
              <a:rPr lang="en-US" b="1" dirty="0">
                <a:solidFill>
                  <a:schemeClr val="bg1"/>
                </a:solidFill>
                <a:effectLst>
                  <a:outerShdw blurRad="38100" dist="38100" dir="2700000" algn="tl">
                    <a:srgbClr val="000000">
                      <a:alpha val="43137"/>
                    </a:srgbClr>
                  </a:outerShdw>
                </a:effectLst>
              </a:rPr>
              <a:t>w</a:t>
            </a:r>
            <a:r>
              <a:rPr lang="en-US" b="1" dirty="0" smtClean="0">
                <a:solidFill>
                  <a:schemeClr val="bg1"/>
                </a:solidFill>
                <a:effectLst>
                  <a:outerShdw blurRad="38100" dist="38100" dir="2700000" algn="tl">
                    <a:srgbClr val="000000">
                      <a:alpha val="43137"/>
                    </a:srgbClr>
                  </a:outerShdw>
                </a:effectLst>
              </a:rPr>
              <a:t>arranty support on </a:t>
            </a:r>
            <a:r>
              <a:rPr lang="en-US" b="1" dirty="0">
                <a:solidFill>
                  <a:schemeClr val="bg1"/>
                </a:solidFill>
                <a:effectLst>
                  <a:outerShdw blurRad="38100" dist="38100" dir="2700000" algn="tl">
                    <a:srgbClr val="000000">
                      <a:alpha val="43137"/>
                    </a:srgbClr>
                  </a:outerShdw>
                </a:effectLst>
              </a:rPr>
              <a:t>m</a:t>
            </a:r>
            <a:r>
              <a:rPr lang="en-US" b="1" dirty="0" smtClean="0">
                <a:solidFill>
                  <a:schemeClr val="bg1"/>
                </a:solidFill>
                <a:effectLst>
                  <a:outerShdw blurRad="38100" dist="38100" dir="2700000" algn="tl">
                    <a:srgbClr val="000000">
                      <a:alpha val="43137"/>
                    </a:srgbClr>
                  </a:outerShdw>
                </a:effectLst>
              </a:rPr>
              <a:t>anufacturing defects.</a:t>
            </a:r>
            <a:endParaRPr lang="en-IN" dirty="0">
              <a:solidFill>
                <a:schemeClr val="bg1"/>
              </a:solidFill>
              <a:effectLst>
                <a:outerShdw blurRad="38100" dist="38100" dir="2700000" algn="tl">
                  <a:srgbClr val="000000">
                    <a:alpha val="43137"/>
                  </a:srgbClr>
                </a:outerShdw>
              </a:effectLst>
            </a:endParaRPr>
          </a:p>
          <a:p>
            <a:pPr algn="ctr"/>
            <a:endParaRPr lang="en-IN" dirty="0"/>
          </a:p>
        </p:txBody>
      </p:sp>
      <p:cxnSp>
        <p:nvCxnSpPr>
          <p:cNvPr id="8" name="Straight Connector 7"/>
          <p:cNvCxnSpPr/>
          <p:nvPr/>
        </p:nvCxnSpPr>
        <p:spPr>
          <a:xfrm>
            <a:off x="3767793" y="2281702"/>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67793" y="4380110"/>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1889" y="49252"/>
            <a:ext cx="1200727" cy="743127"/>
          </a:xfrm>
          <a:prstGeom prst="rect">
            <a:avLst/>
          </a:prstGeom>
        </p:spPr>
      </p:pic>
    </p:spTree>
    <p:extLst>
      <p:ext uri="{BB962C8B-B14F-4D97-AF65-F5344CB8AC3E}">
        <p14:creationId xmlns:p14="http://schemas.microsoft.com/office/powerpoint/2010/main" val="1506389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0" y="-6448"/>
            <a:ext cx="12192000" cy="6864448"/>
          </a:xfrm>
          <a:prstGeom prst="rect">
            <a:avLst/>
          </a:prstGeom>
        </p:spPr>
      </p:pic>
      <p:sp>
        <p:nvSpPr>
          <p:cNvPr id="5" name="TextBox 4"/>
          <p:cNvSpPr txBox="1"/>
          <p:nvPr/>
        </p:nvSpPr>
        <p:spPr>
          <a:xfrm>
            <a:off x="237759" y="1380301"/>
            <a:ext cx="9083641" cy="4462760"/>
          </a:xfrm>
          <a:prstGeom prst="rect">
            <a:avLst/>
          </a:prstGeom>
          <a:noFill/>
        </p:spPr>
        <p:txBody>
          <a:bodyPr wrap="none" rtlCol="0">
            <a:spAutoFit/>
          </a:bodyPr>
          <a:lstStyle/>
          <a:p>
            <a:r>
              <a:rPr lang="en-US" sz="2400" b="1" dirty="0">
                <a:solidFill>
                  <a:srgbClr val="FFFF00"/>
                </a:solidFill>
                <a:effectLst>
                  <a:outerShdw blurRad="38100" dist="38100" dir="2700000" algn="tl">
                    <a:srgbClr val="000000">
                      <a:alpha val="43137"/>
                    </a:srgbClr>
                  </a:outerShdw>
                </a:effectLst>
                <a:latin typeface="Arial Black" panose="020B0A04020102020204" pitchFamily="34" charset="0"/>
              </a:rPr>
              <a:t>Terms &amp; Conditions </a:t>
            </a:r>
            <a:r>
              <a:rPr lang="en-US" sz="2400" b="1" dirty="0" smtClean="0">
                <a:solidFill>
                  <a:srgbClr val="FFFF00"/>
                </a:solidFill>
                <a:effectLst>
                  <a:outerShdw blurRad="38100" dist="38100" dir="2700000" algn="tl">
                    <a:srgbClr val="000000">
                      <a:alpha val="43137"/>
                    </a:srgbClr>
                  </a:outerShdw>
                </a:effectLst>
                <a:latin typeface="Arial Black" panose="020B0A04020102020204" pitchFamily="34" charset="0"/>
              </a:rPr>
              <a:t>*</a:t>
            </a:r>
            <a:endParaRPr lang="en-IN" dirty="0" smtClean="0"/>
          </a:p>
          <a:p>
            <a:endParaRPr lang="en-IN" dirty="0"/>
          </a:p>
          <a:p>
            <a:pPr marL="285750" lvl="0" indent="-285750">
              <a:buFont typeface="Arial" panose="020B0604020202020204" pitchFamily="34" charset="0"/>
              <a:buChar char="•"/>
            </a:pPr>
            <a:r>
              <a:rPr lang="en-US" sz="2000" b="1" i="1" u="sng" dirty="0">
                <a:solidFill>
                  <a:srgbClr val="FFFF00"/>
                </a:solidFill>
                <a:effectLst>
                  <a:outerShdw blurRad="38100" dist="38100" dir="2700000" algn="tl">
                    <a:srgbClr val="000000">
                      <a:alpha val="43137"/>
                    </a:srgbClr>
                  </a:outerShdw>
                </a:effectLst>
              </a:rPr>
              <a:t>Additional transportation cost will be applicable</a:t>
            </a:r>
            <a:r>
              <a:rPr lang="en-US" sz="2000" b="1" i="1" u="sng" dirty="0" smtClean="0">
                <a:solidFill>
                  <a:srgbClr val="FFFF00"/>
                </a:solidFill>
                <a:effectLst>
                  <a:outerShdw blurRad="38100" dist="38100" dir="2700000" algn="tl">
                    <a:srgbClr val="000000">
                      <a:alpha val="43137"/>
                    </a:srgbClr>
                  </a:outerShdw>
                </a:effectLst>
              </a:rPr>
              <a:t>.</a:t>
            </a:r>
          </a:p>
          <a:p>
            <a:pPr lvl="0"/>
            <a:endParaRPr lang="en-US" sz="2000" b="1" i="1" u="sng" dirty="0" smtClean="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000" b="1" i="1" u="sng" dirty="0" smtClean="0">
                <a:solidFill>
                  <a:schemeClr val="bg1"/>
                </a:solidFill>
                <a:effectLst>
                  <a:outerShdw blurRad="38100" dist="38100" dir="2700000" algn="tl">
                    <a:srgbClr val="000000">
                      <a:alpha val="43137"/>
                    </a:srgbClr>
                  </a:outerShdw>
                </a:effectLst>
              </a:rPr>
              <a:t>Export Duty/Tax will </a:t>
            </a:r>
            <a:r>
              <a:rPr lang="en-US" sz="2000" b="1" i="1" u="sng" dirty="0">
                <a:solidFill>
                  <a:schemeClr val="bg1"/>
                </a:solidFill>
                <a:effectLst>
                  <a:outerShdw blurRad="38100" dist="38100" dir="2700000" algn="tl">
                    <a:srgbClr val="000000">
                      <a:alpha val="43137"/>
                    </a:srgbClr>
                  </a:outerShdw>
                </a:effectLst>
              </a:rPr>
              <a:t>be </a:t>
            </a:r>
            <a:r>
              <a:rPr lang="en-US" sz="2000" b="1" i="1" u="sng" dirty="0" smtClean="0">
                <a:solidFill>
                  <a:schemeClr val="bg1"/>
                </a:solidFill>
                <a:effectLst>
                  <a:outerShdw blurRad="38100" dist="38100" dir="2700000" algn="tl">
                    <a:srgbClr val="000000">
                      <a:alpha val="43137"/>
                    </a:srgbClr>
                  </a:outerShdw>
                </a:effectLst>
              </a:rPr>
              <a:t>applicable. (For Exports</a:t>
            </a:r>
            <a:r>
              <a:rPr lang="en-US" sz="2000" b="1" i="1" u="sng" dirty="0" smtClean="0">
                <a:solidFill>
                  <a:schemeClr val="bg1"/>
                </a:solidFill>
                <a:effectLst>
                  <a:outerShdw blurRad="38100" dist="38100" dir="2700000" algn="tl">
                    <a:srgbClr val="000000">
                      <a:alpha val="43137"/>
                    </a:srgbClr>
                  </a:outerShdw>
                </a:effectLst>
              </a:rPr>
              <a:t>)</a:t>
            </a:r>
            <a:r>
              <a:rPr lang="en-US" sz="2000" b="1" i="1" dirty="0">
                <a:solidFill>
                  <a:schemeClr val="bg1"/>
                </a:solidFill>
                <a:effectLst>
                  <a:outerShdw blurRad="38100" dist="38100" dir="2700000" algn="tl">
                    <a:srgbClr val="000000">
                      <a:alpha val="43137"/>
                    </a:srgbClr>
                  </a:outerShdw>
                </a:effectLst>
              </a:rPr>
              <a:t> &amp; 7 % VAT </a:t>
            </a:r>
            <a:r>
              <a:rPr lang="en-US" sz="2000" b="1" i="1" dirty="0" smtClean="0">
                <a:solidFill>
                  <a:schemeClr val="bg1"/>
                </a:solidFill>
                <a:effectLst>
                  <a:outerShdw blurRad="38100" dist="38100" dir="2700000" algn="tl">
                    <a:srgbClr val="000000">
                      <a:alpha val="43137"/>
                    </a:srgbClr>
                  </a:outerShdw>
                </a:effectLst>
              </a:rPr>
              <a:t>Applicable for exports</a:t>
            </a:r>
            <a:endParaRPr lang="en-US" sz="2000" b="1" i="1" u="sng" dirty="0" smtClean="0">
              <a:solidFill>
                <a:schemeClr val="bg1"/>
              </a:solidFill>
              <a:effectLst>
                <a:outerShdw blurRad="38100" dist="38100" dir="2700000" algn="tl">
                  <a:srgbClr val="000000">
                    <a:alpha val="43137"/>
                  </a:srgbClr>
                </a:outerShdw>
              </a:effectLst>
            </a:endParaRPr>
          </a:p>
          <a:p>
            <a:endParaRPr lang="en-US" sz="2400" b="1" i="1" u="sng" dirty="0" smtClean="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b="1" i="1" dirty="0" smtClean="0">
                <a:solidFill>
                  <a:schemeClr val="bg1"/>
                </a:solidFill>
                <a:effectLst>
                  <a:outerShdw blurRad="38100" dist="38100" dir="2700000" algn="tl">
                    <a:srgbClr val="000000">
                      <a:alpha val="43137"/>
                    </a:srgbClr>
                  </a:outerShdw>
                </a:effectLst>
              </a:rPr>
              <a:t>Domestic - 18</a:t>
            </a:r>
            <a:r>
              <a:rPr lang="en-US" b="1" i="1" dirty="0">
                <a:solidFill>
                  <a:schemeClr val="bg1"/>
                </a:solidFill>
                <a:effectLst>
                  <a:outerShdw blurRad="38100" dist="38100" dir="2700000" algn="tl">
                    <a:srgbClr val="000000">
                      <a:alpha val="43137"/>
                    </a:srgbClr>
                  </a:outerShdw>
                </a:effectLst>
              </a:rPr>
              <a:t>% GST will be applicable (9% SGST) &amp; (9% CGST</a:t>
            </a:r>
            <a:r>
              <a:rPr lang="en-US" b="1" i="1" dirty="0" smtClean="0">
                <a:solidFill>
                  <a:schemeClr val="bg1"/>
                </a:solidFill>
                <a:effectLst>
                  <a:outerShdw blurRad="38100" dist="38100" dir="2700000" algn="tl">
                    <a:srgbClr val="000000">
                      <a:alpha val="43137"/>
                    </a:srgbClr>
                  </a:outerShdw>
                </a:effectLst>
              </a:rPr>
              <a:t>).</a:t>
            </a:r>
            <a:endParaRPr lang="en-US" b="1" i="1" dirty="0" smtClean="0">
              <a:solidFill>
                <a:schemeClr val="bg1"/>
              </a:solidFill>
              <a:effectLst>
                <a:outerShdw blurRad="38100" dist="38100" dir="2700000" algn="tl">
                  <a:srgbClr val="000000">
                    <a:alpha val="43137"/>
                  </a:srgbClr>
                </a:outerShdw>
              </a:effectLst>
            </a:endParaRPr>
          </a:p>
          <a:p>
            <a:r>
              <a:rPr lang="en-IN" sz="1400" b="1" dirty="0" smtClean="0">
                <a:solidFill>
                  <a:schemeClr val="bg1"/>
                </a:solidFill>
              </a:rPr>
              <a:t>	</a:t>
            </a:r>
            <a:endParaRPr lang="en-IN" sz="2000" dirty="0">
              <a:solidFill>
                <a:schemeClr val="bg1"/>
              </a:solidFill>
            </a:endParaRPr>
          </a:p>
          <a:p>
            <a:pPr marL="285750" lvl="0" indent="-285750">
              <a:buFont typeface="Arial" panose="020B0604020202020204" pitchFamily="34" charset="0"/>
              <a:buChar char="•"/>
            </a:pPr>
            <a:r>
              <a:rPr lang="en-US" b="1" i="1" dirty="0" smtClean="0">
                <a:solidFill>
                  <a:schemeClr val="bg1"/>
                </a:solidFill>
                <a:effectLst>
                  <a:outerShdw blurRad="38100" dist="38100" dir="2700000" algn="tl">
                    <a:srgbClr val="000000">
                      <a:alpha val="43137"/>
                    </a:srgbClr>
                  </a:outerShdw>
                </a:effectLst>
              </a:rPr>
              <a:t>Apparatus </a:t>
            </a:r>
            <a:r>
              <a:rPr lang="en-US" b="1" i="1" dirty="0">
                <a:solidFill>
                  <a:schemeClr val="bg1"/>
                </a:solidFill>
                <a:effectLst>
                  <a:outerShdw blurRad="38100" dist="38100" dir="2700000" algn="tl">
                    <a:srgbClr val="000000">
                      <a:alpha val="43137"/>
                    </a:srgbClr>
                  </a:outerShdw>
                </a:effectLst>
              </a:rPr>
              <a:t>are for Indoor use </a:t>
            </a:r>
            <a:r>
              <a:rPr lang="en-US" b="1" i="1" dirty="0" smtClean="0">
                <a:solidFill>
                  <a:schemeClr val="bg1"/>
                </a:solidFill>
                <a:effectLst>
                  <a:outerShdw blurRad="38100" dist="38100" dir="2700000" algn="tl">
                    <a:srgbClr val="000000">
                      <a:alpha val="43137"/>
                    </a:srgbClr>
                  </a:outerShdw>
                </a:effectLst>
              </a:rPr>
              <a:t>only</a:t>
            </a:r>
          </a:p>
          <a:p>
            <a:pPr lvl="0"/>
            <a:endParaRPr lang="en-IN" dirty="0">
              <a:solidFill>
                <a:schemeClr val="bg1"/>
              </a:solidFill>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b="1" i="1" u="sng" dirty="0" smtClean="0">
                <a:solidFill>
                  <a:srgbClr val="FFFF00"/>
                </a:solidFill>
                <a:effectLst>
                  <a:outerShdw blurRad="38100" dist="38100" dir="2700000" algn="tl">
                    <a:srgbClr val="000000">
                      <a:alpha val="43137"/>
                    </a:srgbClr>
                  </a:outerShdw>
                </a:effectLst>
              </a:rPr>
              <a:t>75 </a:t>
            </a:r>
            <a:r>
              <a:rPr lang="en-US" b="1" i="1" u="sng" dirty="0">
                <a:solidFill>
                  <a:srgbClr val="FFFF00"/>
                </a:solidFill>
                <a:effectLst>
                  <a:outerShdw blurRad="38100" dist="38100" dir="2700000" algn="tl">
                    <a:srgbClr val="000000">
                      <a:alpha val="43137"/>
                    </a:srgbClr>
                  </a:outerShdw>
                </a:effectLst>
              </a:rPr>
              <a:t>% Advance Payment is mandatory with approved official purchase order / work </a:t>
            </a:r>
            <a:r>
              <a:rPr lang="en-US" b="1" i="1" u="sng" dirty="0" smtClean="0">
                <a:solidFill>
                  <a:srgbClr val="FFFF00"/>
                </a:solidFill>
                <a:effectLst>
                  <a:outerShdw blurRad="38100" dist="38100" dir="2700000" algn="tl">
                    <a:srgbClr val="000000">
                      <a:alpha val="43137"/>
                    </a:srgbClr>
                  </a:outerShdw>
                </a:effectLst>
              </a:rPr>
              <a:t>order</a:t>
            </a:r>
          </a:p>
          <a:p>
            <a:pPr lvl="0"/>
            <a:endParaRPr lang="en-IN" dirty="0">
              <a:solidFill>
                <a:schemeClr val="bg1"/>
              </a:solidFill>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b="1" i="1" dirty="0">
                <a:solidFill>
                  <a:schemeClr val="bg1"/>
                </a:solidFill>
                <a:effectLst>
                  <a:outerShdw blurRad="38100" dist="38100" dir="2700000" algn="tl">
                    <a:srgbClr val="000000">
                      <a:alpha val="43137"/>
                    </a:srgbClr>
                  </a:outerShdw>
                </a:effectLst>
              </a:rPr>
              <a:t>Installation Charges will be extra on selective apparatus</a:t>
            </a:r>
            <a:r>
              <a:rPr lang="en-US" b="1" i="1" dirty="0" smtClean="0">
                <a:solidFill>
                  <a:schemeClr val="bg1"/>
                </a:solidFill>
                <a:effectLst>
                  <a:outerShdw blurRad="38100" dist="38100" dir="2700000" algn="tl">
                    <a:srgbClr val="000000">
                      <a:alpha val="43137"/>
                    </a:srgbClr>
                  </a:outerShdw>
                </a:effectLst>
              </a:rPr>
              <a:t>.</a:t>
            </a:r>
          </a:p>
          <a:p>
            <a:pPr marL="285750" lvl="0" indent="-285750">
              <a:buFont typeface="Arial" panose="020B0604020202020204" pitchFamily="34" charset="0"/>
              <a:buChar char="•"/>
            </a:pPr>
            <a:endParaRPr lang="en-US" b="1" i="1" dirty="0">
              <a:solidFill>
                <a:schemeClr val="bg1"/>
              </a:solidFill>
              <a:effectLst>
                <a:outerShdw blurRad="38100" dist="38100" dir="2700000" algn="tl">
                  <a:srgbClr val="000000">
                    <a:alpha val="43137"/>
                  </a:srgbClr>
                </a:outerShdw>
              </a:effectLst>
            </a:endParaRPr>
          </a:p>
          <a:p>
            <a:pPr marL="285750" lvl="0" indent="-285750">
              <a:buFont typeface="Arial" panose="020B0604020202020204" pitchFamily="34" charset="0"/>
              <a:buChar char="•"/>
            </a:pPr>
            <a:r>
              <a:rPr lang="en-US" b="1" i="1" u="sng" dirty="0" smtClean="0">
                <a:solidFill>
                  <a:srgbClr val="FFFF00"/>
                </a:solidFill>
                <a:effectLst>
                  <a:outerShdw blurRad="38100" dist="38100" dir="2700000" algn="tl">
                    <a:srgbClr val="000000">
                      <a:alpha val="43137"/>
                    </a:srgbClr>
                  </a:outerShdw>
                </a:effectLst>
              </a:rPr>
              <a:t>Balance Payment shall be made immediately on Delivery of Products (Within 7 Days)</a:t>
            </a:r>
            <a:endParaRPr lang="en-IN" u="sng" dirty="0">
              <a:solidFill>
                <a:srgbClr val="FFFF00"/>
              </a:solidFill>
              <a:effectLst>
                <a:outerShdw blurRad="38100" dist="38100" dir="2700000" algn="tl">
                  <a:srgbClr val="000000">
                    <a:alpha val="43137"/>
                  </a:srgbClr>
                </a:outerShdw>
              </a:effectLst>
            </a:endParaRPr>
          </a:p>
        </p:txBody>
      </p:sp>
      <p:cxnSp>
        <p:nvCxnSpPr>
          <p:cNvPr id="6" name="Straight Connector 5"/>
          <p:cNvCxnSpPr/>
          <p:nvPr/>
        </p:nvCxnSpPr>
        <p:spPr>
          <a:xfrm>
            <a:off x="337457" y="1933457"/>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2905" y="1190330"/>
            <a:ext cx="1200727" cy="743127"/>
          </a:xfrm>
          <a:prstGeom prst="rect">
            <a:avLst/>
          </a:prstGeom>
        </p:spPr>
      </p:pic>
    </p:spTree>
    <p:extLst>
      <p:ext uri="{BB962C8B-B14F-4D97-AF65-F5344CB8AC3E}">
        <p14:creationId xmlns:p14="http://schemas.microsoft.com/office/powerpoint/2010/main" val="1821720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 name="TextBox 4"/>
          <p:cNvSpPr txBox="1"/>
          <p:nvPr/>
        </p:nvSpPr>
        <p:spPr>
          <a:xfrm>
            <a:off x="2036427" y="2587320"/>
            <a:ext cx="8583303" cy="2739211"/>
          </a:xfrm>
          <a:prstGeom prst="rect">
            <a:avLst/>
          </a:prstGeom>
          <a:noFill/>
        </p:spPr>
        <p:txBody>
          <a:bodyPr wrap="square" rtlCol="0">
            <a:spAutoFit/>
          </a:bodyPr>
          <a:lstStyle/>
          <a:p>
            <a:r>
              <a:rPr lang="en-US" sz="2800" b="1" i="1" dirty="0">
                <a:solidFill>
                  <a:schemeClr val="bg1"/>
                </a:solidFill>
                <a:effectLst>
                  <a:outerShdw blurRad="38100" dist="38100" dir="2700000" algn="tl">
                    <a:srgbClr val="000000">
                      <a:alpha val="43137"/>
                    </a:srgbClr>
                  </a:outerShdw>
                </a:effectLst>
              </a:rPr>
              <a:t>Installation Service </a:t>
            </a:r>
            <a:r>
              <a:rPr lang="en-US" sz="2800" b="1" i="1" dirty="0" smtClean="0">
                <a:solidFill>
                  <a:schemeClr val="bg1"/>
                </a:solidFill>
                <a:effectLst>
                  <a:outerShdw blurRad="38100" dist="38100" dir="2700000" algn="tl">
                    <a:srgbClr val="000000">
                      <a:alpha val="43137"/>
                    </a:srgbClr>
                  </a:outerShdw>
                </a:effectLst>
              </a:rPr>
              <a:t>–</a:t>
            </a:r>
          </a:p>
          <a:p>
            <a:endParaRPr lang="en-IN" dirty="0"/>
          </a:p>
          <a:p>
            <a:r>
              <a:rPr lang="en-US" b="1" dirty="0">
                <a:solidFill>
                  <a:srgbClr val="FFFF00"/>
                </a:solidFill>
                <a:effectLst>
                  <a:outerShdw blurRad="38100" dist="38100" dir="2700000" algn="tl">
                    <a:srgbClr val="000000">
                      <a:alpha val="43137"/>
                    </a:srgbClr>
                  </a:outerShdw>
                </a:effectLst>
              </a:rPr>
              <a:t>SPORTSPARTK Provides Installation Service. We will install your equipment putting your facilities among the best available. Installation charges for following </a:t>
            </a:r>
            <a:r>
              <a:rPr lang="en-US" b="1" dirty="0" smtClean="0">
                <a:solidFill>
                  <a:srgbClr val="FFFF00"/>
                </a:solidFill>
                <a:effectLst>
                  <a:outerShdw blurRad="38100" dist="38100" dir="2700000" algn="tl">
                    <a:srgbClr val="000000">
                      <a:alpha val="43137"/>
                    </a:srgbClr>
                  </a:outerShdw>
                </a:effectLst>
              </a:rPr>
              <a:t>apparatus </a:t>
            </a:r>
            <a:r>
              <a:rPr lang="en-US" b="1" dirty="0">
                <a:solidFill>
                  <a:srgbClr val="FFFF00"/>
                </a:solidFill>
                <a:effectLst>
                  <a:outerShdw blurRad="38100" dist="38100" dir="2700000" algn="tl">
                    <a:srgbClr val="000000">
                      <a:alpha val="43137"/>
                    </a:srgbClr>
                  </a:outerShdw>
                </a:effectLst>
              </a:rPr>
              <a:t>will be applicable. </a:t>
            </a:r>
            <a:r>
              <a:rPr lang="en-IN" b="1" dirty="0" smtClean="0">
                <a:solidFill>
                  <a:srgbClr val="FFFF00"/>
                </a:solidFill>
                <a:effectLst>
                  <a:outerShdw blurRad="38100" dist="38100" dir="2700000" algn="tl">
                    <a:srgbClr val="000000">
                      <a:alpha val="43137"/>
                    </a:srgbClr>
                  </a:outerShdw>
                </a:effectLst>
              </a:rPr>
              <a:t>(Entire Set up)</a:t>
            </a:r>
            <a:endParaRPr lang="en-IN" dirty="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r>
              <a:rPr lang="en-IN" b="1" dirty="0" smtClean="0">
                <a:solidFill>
                  <a:srgbClr val="FFFF00"/>
                </a:solidFill>
                <a:effectLst>
                  <a:outerShdw blurRad="38100" dist="38100" dir="2700000" algn="tl">
                    <a:srgbClr val="000000">
                      <a:alpha val="43137"/>
                    </a:srgbClr>
                  </a:outerShdw>
                </a:effectLst>
              </a:rPr>
              <a:t>Domestic/Inter States– Applicable as per the plan</a:t>
            </a:r>
          </a:p>
          <a:p>
            <a:r>
              <a:rPr lang="en-IN" b="1" dirty="0" smtClean="0">
                <a:solidFill>
                  <a:srgbClr val="FFFF00"/>
                </a:solidFill>
                <a:effectLst>
                  <a:outerShdw blurRad="38100" dist="38100" dir="2700000" algn="tl">
                    <a:srgbClr val="000000">
                      <a:alpha val="43137"/>
                    </a:srgbClr>
                  </a:outerShdw>
                </a:effectLst>
              </a:rPr>
              <a:t>International Setup Charges – Flight Return Ticket (2 Persons) + Visa + </a:t>
            </a:r>
            <a:r>
              <a:rPr lang="en-IN" b="1" dirty="0" err="1" smtClean="0">
                <a:solidFill>
                  <a:srgbClr val="FFFF00"/>
                </a:solidFill>
                <a:effectLst>
                  <a:outerShdw blurRad="38100" dist="38100" dir="2700000" algn="tl">
                    <a:srgbClr val="000000">
                      <a:alpha val="43137"/>
                    </a:srgbClr>
                  </a:outerShdw>
                </a:effectLst>
              </a:rPr>
              <a:t>Rs</a:t>
            </a:r>
            <a:r>
              <a:rPr lang="en-IN" b="1" dirty="0" smtClean="0">
                <a:solidFill>
                  <a:srgbClr val="FFFF00"/>
                </a:solidFill>
                <a:effectLst>
                  <a:outerShdw blurRad="38100" dist="38100" dir="2700000" algn="tl">
                    <a:srgbClr val="000000">
                      <a:alpha val="43137"/>
                    </a:srgbClr>
                  </a:outerShdw>
                </a:effectLst>
              </a:rPr>
              <a:t>. 30,000/- Only</a:t>
            </a:r>
            <a:endParaRPr lang="en-IN" dirty="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p:txBody>
      </p:sp>
      <p:cxnSp>
        <p:nvCxnSpPr>
          <p:cNvPr id="6" name="Straight Connector 5"/>
          <p:cNvCxnSpPr/>
          <p:nvPr/>
        </p:nvCxnSpPr>
        <p:spPr>
          <a:xfrm>
            <a:off x="2143838" y="2239498"/>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3838" y="922097"/>
            <a:ext cx="1200727" cy="743127"/>
          </a:xfrm>
          <a:prstGeom prst="rect">
            <a:avLst/>
          </a:prstGeom>
        </p:spPr>
      </p:pic>
    </p:spTree>
    <p:extLst>
      <p:ext uri="{BB962C8B-B14F-4D97-AF65-F5344CB8AC3E}">
        <p14:creationId xmlns:p14="http://schemas.microsoft.com/office/powerpoint/2010/main" val="3448714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2" name="Title 1"/>
          <p:cNvSpPr>
            <a:spLocks noGrp="1"/>
          </p:cNvSpPr>
          <p:nvPr>
            <p:ph type="title"/>
          </p:nvPr>
        </p:nvSpPr>
        <p:spPr>
          <a:xfrm>
            <a:off x="838199" y="728681"/>
            <a:ext cx="10515600" cy="1325563"/>
          </a:xfrm>
        </p:spPr>
        <p:txBody>
          <a:bodyPr>
            <a:noAutofit/>
          </a:bodyPr>
          <a:lstStyle/>
          <a:p>
            <a:pPr algn="ctr"/>
            <a:r>
              <a:rPr lang="en-IN" sz="4800" b="1" dirty="0">
                <a:solidFill>
                  <a:srgbClr val="FFFF00"/>
                </a:solidFill>
              </a:rPr>
              <a:t>Protect Your Gymnasts with High-Quality Safety and Landing </a:t>
            </a:r>
            <a:r>
              <a:rPr lang="en-IN" sz="4800" b="1" dirty="0" smtClean="0">
                <a:solidFill>
                  <a:srgbClr val="FFFF00"/>
                </a:solidFill>
              </a:rPr>
              <a:t>Mats</a:t>
            </a:r>
            <a:endParaRPr lang="en-IN" sz="4800" b="1" dirty="0">
              <a:solidFill>
                <a:srgbClr val="FFFF00"/>
              </a:solidFill>
            </a:endParaRPr>
          </a:p>
        </p:txBody>
      </p:sp>
      <p:sp>
        <p:nvSpPr>
          <p:cNvPr id="4" name="TextBox 3"/>
          <p:cNvSpPr txBox="1"/>
          <p:nvPr/>
        </p:nvSpPr>
        <p:spPr>
          <a:xfrm>
            <a:off x="1777386" y="4203627"/>
            <a:ext cx="8637224" cy="923330"/>
          </a:xfrm>
          <a:prstGeom prst="rect">
            <a:avLst/>
          </a:prstGeom>
          <a:noFill/>
        </p:spPr>
        <p:txBody>
          <a:bodyPr wrap="square" rtlCol="0">
            <a:spAutoFit/>
          </a:bodyPr>
          <a:lstStyle/>
          <a:p>
            <a:pPr algn="ctr"/>
            <a:r>
              <a:rPr lang="en-IN" b="1" dirty="0" smtClean="0">
                <a:solidFill>
                  <a:srgbClr val="FFFF00"/>
                </a:solidFill>
              </a:rPr>
              <a:t>Safety &amp; Security Mats </a:t>
            </a:r>
            <a:r>
              <a:rPr lang="en-IN" b="1" dirty="0" smtClean="0">
                <a:solidFill>
                  <a:schemeClr val="bg1"/>
                </a:solidFill>
              </a:rPr>
              <a:t>are specially designed to provide safe, shock absorbing surface to increase comfort during training in the event &amp; reducing risk of injuries &amp; allow gymnasts to practice or compete in complete safety.</a:t>
            </a:r>
            <a:endParaRPr lang="en-IN" b="1" dirty="0">
              <a:solidFill>
                <a:schemeClr val="bg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634" y="2782924"/>
            <a:ext cx="1200727" cy="743127"/>
          </a:xfrm>
          <a:prstGeom prst="rect">
            <a:avLst/>
          </a:prstGeom>
        </p:spPr>
      </p:pic>
      <p:cxnSp>
        <p:nvCxnSpPr>
          <p:cNvPr id="7" name="Straight Connector 6"/>
          <p:cNvCxnSpPr/>
          <p:nvPr/>
        </p:nvCxnSpPr>
        <p:spPr>
          <a:xfrm>
            <a:off x="3928571" y="2206447"/>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666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7468" y="671521"/>
            <a:ext cx="3776996" cy="707886"/>
          </a:xfrm>
          <a:prstGeom prst="rect">
            <a:avLst/>
          </a:prstGeom>
          <a:noFill/>
        </p:spPr>
        <p:txBody>
          <a:bodyPr wrap="none" rtlCol="0">
            <a:spAutoFit/>
          </a:bodyPr>
          <a:lstStyle/>
          <a:p>
            <a:r>
              <a:rPr lang="en-US" sz="4000" b="1" dirty="0">
                <a:solidFill>
                  <a:schemeClr val="bg1"/>
                </a:solidFill>
                <a:latin typeface="Arial" panose="020B0604020202020204" pitchFamily="34" charset="0"/>
                <a:cs typeface="Arial" panose="020B0604020202020204" pitchFamily="34" charset="0"/>
              </a:rPr>
              <a:t>Pommel Horse</a:t>
            </a:r>
            <a:endParaRPr lang="en-IN" sz="40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407468" y="1620779"/>
            <a:ext cx="4959114" cy="584775"/>
          </a:xfrm>
          <a:prstGeom prst="rect">
            <a:avLst/>
          </a:prstGeom>
          <a:noFill/>
        </p:spPr>
        <p:txBody>
          <a:bodyPr wrap="none" rtlCol="0">
            <a:spAutoFit/>
          </a:bodyPr>
          <a:lstStyle/>
          <a:p>
            <a:r>
              <a:rPr lang="en-US" sz="1600" b="1" dirty="0">
                <a:solidFill>
                  <a:schemeClr val="bg1"/>
                </a:solidFill>
              </a:rPr>
              <a:t>Pommel Horse Landing Mat 10 cm thickness</a:t>
            </a:r>
            <a:endParaRPr lang="en-IN" sz="1600" dirty="0">
              <a:solidFill>
                <a:schemeClr val="bg1"/>
              </a:solidFill>
            </a:endParaRPr>
          </a:p>
          <a:p>
            <a:r>
              <a:rPr lang="en-US" sz="1600" b="1" dirty="0" smtClean="0">
                <a:solidFill>
                  <a:schemeClr val="bg1"/>
                </a:solidFill>
                <a:effectLst>
                  <a:outerShdw blurRad="38100" dist="38100" dir="2700000" algn="tl">
                    <a:srgbClr val="000000">
                      <a:alpha val="43137"/>
                    </a:srgbClr>
                  </a:outerShdw>
                </a:effectLst>
              </a:rPr>
              <a:t>With Hi-</a:t>
            </a:r>
            <a:r>
              <a:rPr lang="en-US" sz="1600" b="1" dirty="0" err="1" smtClean="0">
                <a:solidFill>
                  <a:schemeClr val="bg1"/>
                </a:solidFill>
                <a:effectLst>
                  <a:outerShdw blurRad="38100" dist="38100" dir="2700000" algn="tl">
                    <a:srgbClr val="000000">
                      <a:alpha val="43137"/>
                    </a:srgbClr>
                  </a:outerShdw>
                </a:effectLst>
              </a:rPr>
              <a:t>tlon</a:t>
            </a:r>
            <a:r>
              <a:rPr lang="en-US" sz="1600" b="1" dirty="0" smtClean="0">
                <a:solidFill>
                  <a:schemeClr val="bg1"/>
                </a:solidFill>
                <a:effectLst>
                  <a:outerShdw blurRad="38100" dist="38100" dir="2700000" algn="tl">
                    <a:srgbClr val="000000">
                      <a:alpha val="43137"/>
                    </a:srgbClr>
                  </a:outerShdw>
                </a:effectLst>
              </a:rPr>
              <a:t> Material &amp; Synthetic PVC Cover (Washable)</a:t>
            </a:r>
            <a:endParaRPr lang="en-IN" sz="1600"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407468" y="2267110"/>
            <a:ext cx="6506525"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Extra Safety &amp; Security Mat for Landing Mats/Flooring – 400 X 400</a:t>
            </a:r>
            <a:endParaRPr lang="en-IN" dirty="0">
              <a:solidFill>
                <a:srgbClr val="FFFF00"/>
              </a:solidFill>
              <a:effectLst>
                <a:outerShdw blurRad="38100" dist="38100" dir="2700000" algn="tl">
                  <a:srgbClr val="000000">
                    <a:alpha val="43137"/>
                  </a:srgbClr>
                </a:outerShdw>
              </a:effectLst>
            </a:endParaRPr>
          </a:p>
        </p:txBody>
      </p:sp>
      <p:cxnSp>
        <p:nvCxnSpPr>
          <p:cNvPr id="14" name="Straight Connector 13"/>
          <p:cNvCxnSpPr/>
          <p:nvPr/>
        </p:nvCxnSpPr>
        <p:spPr>
          <a:xfrm>
            <a:off x="496424" y="1566893"/>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205" y="738627"/>
            <a:ext cx="1200727" cy="74312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7615" y="2267110"/>
            <a:ext cx="3998459" cy="3433971"/>
          </a:xfrm>
          <a:prstGeom prst="rect">
            <a:avLst/>
          </a:prstGeom>
        </p:spPr>
      </p:pic>
      <p:sp>
        <p:nvSpPr>
          <p:cNvPr id="7" name="TextBox 6"/>
          <p:cNvSpPr txBox="1"/>
          <p:nvPr/>
        </p:nvSpPr>
        <p:spPr>
          <a:xfrm rot="16200000">
            <a:off x="9771115" y="3044254"/>
            <a:ext cx="867545" cy="630942"/>
          </a:xfrm>
          <a:prstGeom prst="rect">
            <a:avLst/>
          </a:prstGeom>
          <a:noFill/>
        </p:spPr>
        <p:txBody>
          <a:bodyPr wrap="none" rtlCol="0">
            <a:spAutoFit/>
          </a:bodyPr>
          <a:lstStyle/>
          <a:p>
            <a:r>
              <a:rPr lang="en-IN" sz="3500" dirty="0" smtClean="0">
                <a:solidFill>
                  <a:schemeClr val="bg1"/>
                </a:solidFill>
              </a:rPr>
              <a:t>400</a:t>
            </a:r>
            <a:endParaRPr lang="en-IN" sz="3500" dirty="0">
              <a:solidFill>
                <a:schemeClr val="bg1"/>
              </a:solidFill>
            </a:endParaRPr>
          </a:p>
        </p:txBody>
      </p:sp>
      <p:sp>
        <p:nvSpPr>
          <p:cNvPr id="13" name="TextBox 12"/>
          <p:cNvSpPr txBox="1"/>
          <p:nvPr/>
        </p:nvSpPr>
        <p:spPr>
          <a:xfrm>
            <a:off x="7639839" y="5151308"/>
            <a:ext cx="867545" cy="630942"/>
          </a:xfrm>
          <a:prstGeom prst="rect">
            <a:avLst/>
          </a:prstGeom>
          <a:noFill/>
        </p:spPr>
        <p:txBody>
          <a:bodyPr wrap="none" rtlCol="0">
            <a:spAutoFit/>
          </a:bodyPr>
          <a:lstStyle/>
          <a:p>
            <a:r>
              <a:rPr lang="en-IN" sz="3500" dirty="0" smtClean="0">
                <a:solidFill>
                  <a:schemeClr val="bg1"/>
                </a:solidFill>
              </a:rPr>
              <a:t>400</a:t>
            </a:r>
            <a:endParaRPr lang="en-IN" sz="3500" dirty="0">
              <a:solidFill>
                <a:schemeClr val="bg1"/>
              </a:solidFill>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886" t="20105" r="-1934" b="21959"/>
          <a:stretch/>
        </p:blipFill>
        <p:spPr>
          <a:xfrm>
            <a:off x="554183" y="3426246"/>
            <a:ext cx="4221832" cy="2356004"/>
          </a:xfrm>
          <a:prstGeom prst="rect">
            <a:avLst/>
          </a:prstGeom>
        </p:spPr>
      </p:pic>
    </p:spTree>
    <p:extLst>
      <p:ext uri="{BB962C8B-B14F-4D97-AF65-F5344CB8AC3E}">
        <p14:creationId xmlns:p14="http://schemas.microsoft.com/office/powerpoint/2010/main" val="3756679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 name="TextBox 4"/>
          <p:cNvSpPr txBox="1"/>
          <p:nvPr/>
        </p:nvSpPr>
        <p:spPr>
          <a:xfrm>
            <a:off x="450166" y="633046"/>
            <a:ext cx="2834430" cy="707886"/>
          </a:xfrm>
          <a:prstGeom prst="rect">
            <a:avLst/>
          </a:prstGeom>
          <a:noFill/>
        </p:spPr>
        <p:txBody>
          <a:bodyPr wrap="none" rtlCol="0">
            <a:spAutoFit/>
          </a:bodyPr>
          <a:lstStyle/>
          <a:p>
            <a:r>
              <a:rPr lang="en-US" sz="4000" b="1" dirty="0">
                <a:solidFill>
                  <a:schemeClr val="bg1"/>
                </a:solidFill>
                <a:latin typeface="Arial" panose="020B0604020202020204" pitchFamily="34" charset="0"/>
                <a:cs typeface="Arial" panose="020B0604020202020204" pitchFamily="34" charset="0"/>
              </a:rPr>
              <a:t>Still Rings </a:t>
            </a:r>
            <a:endParaRPr lang="en-IN"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492370" y="1279377"/>
            <a:ext cx="7645491" cy="584775"/>
          </a:xfrm>
          <a:prstGeom prst="rect">
            <a:avLst/>
          </a:prstGeom>
          <a:noFill/>
        </p:spPr>
        <p:txBody>
          <a:bodyPr wrap="none" rtlCol="0">
            <a:spAutoFit/>
          </a:bodyPr>
          <a:lstStyle/>
          <a:p>
            <a:r>
              <a:rPr lang="en-US" sz="1600" b="1" dirty="0">
                <a:solidFill>
                  <a:schemeClr val="bg1"/>
                </a:solidFill>
              </a:rPr>
              <a:t>Still Rings (Roman Rings) Landing Mat 20 cm </a:t>
            </a:r>
            <a:r>
              <a:rPr lang="en-US" sz="1600" b="1" dirty="0" smtClean="0">
                <a:solidFill>
                  <a:schemeClr val="bg1"/>
                </a:solidFill>
              </a:rPr>
              <a:t>thick</a:t>
            </a:r>
            <a:r>
              <a:rPr lang="en-IN" sz="1600" dirty="0">
                <a:solidFill>
                  <a:schemeClr val="bg1"/>
                </a:solidFill>
              </a:rPr>
              <a:t> </a:t>
            </a:r>
            <a:r>
              <a:rPr lang="en-US" sz="1600" b="1" dirty="0" smtClean="0">
                <a:solidFill>
                  <a:schemeClr val="bg1"/>
                </a:solidFill>
                <a:effectLst>
                  <a:outerShdw blurRad="38100" dist="38100" dir="2700000" algn="tl">
                    <a:srgbClr val="000000">
                      <a:alpha val="43137"/>
                    </a:srgbClr>
                  </a:outerShdw>
                </a:effectLst>
              </a:rPr>
              <a:t>with Synthetic </a:t>
            </a:r>
            <a:r>
              <a:rPr lang="en-US" sz="1600" b="1" dirty="0">
                <a:solidFill>
                  <a:schemeClr val="bg1"/>
                </a:solidFill>
                <a:effectLst>
                  <a:outerShdw blurRad="38100" dist="38100" dir="2700000" algn="tl">
                    <a:srgbClr val="000000">
                      <a:alpha val="43137"/>
                    </a:srgbClr>
                  </a:outerShdw>
                </a:effectLst>
              </a:rPr>
              <a:t>Cover (Washable)</a:t>
            </a:r>
            <a:endParaRPr lang="en-IN" sz="1600" dirty="0">
              <a:solidFill>
                <a:schemeClr val="bg1"/>
              </a:solidFill>
              <a:effectLst>
                <a:outerShdw blurRad="38100" dist="38100" dir="2700000" algn="tl">
                  <a:srgbClr val="000000">
                    <a:alpha val="43137"/>
                  </a:srgbClr>
                </a:outerShdw>
              </a:effectLst>
            </a:endParaRPr>
          </a:p>
          <a:p>
            <a:r>
              <a:rPr lang="en-US" sz="1600" b="1" dirty="0">
                <a:solidFill>
                  <a:schemeClr val="bg1"/>
                </a:solidFill>
                <a:effectLst>
                  <a:outerShdw blurRad="38100" dist="38100" dir="2700000" algn="tl">
                    <a:srgbClr val="000000">
                      <a:alpha val="43137"/>
                    </a:srgbClr>
                  </a:outerShdw>
                </a:effectLst>
              </a:rPr>
              <a:t>Great stability and Shock absorption. </a:t>
            </a:r>
            <a:r>
              <a:rPr lang="en-US" sz="1600" b="1" dirty="0" smtClean="0">
                <a:solidFill>
                  <a:schemeClr val="bg1"/>
                </a:solidFill>
                <a:effectLst>
                  <a:outerShdw blurRad="38100" dist="38100" dir="2700000" algn="tl">
                    <a:srgbClr val="000000">
                      <a:alpha val="43137"/>
                    </a:srgbClr>
                  </a:outerShdw>
                </a:effectLst>
              </a:rPr>
              <a:t>Handles </a:t>
            </a:r>
            <a:r>
              <a:rPr lang="en-US" sz="1600" b="1" dirty="0">
                <a:solidFill>
                  <a:schemeClr val="bg1"/>
                </a:solidFill>
                <a:effectLst>
                  <a:outerShdw blurRad="38100" dist="38100" dir="2700000" algn="tl">
                    <a:srgbClr val="000000">
                      <a:alpha val="43137"/>
                    </a:srgbClr>
                  </a:outerShdw>
                </a:effectLst>
              </a:rPr>
              <a:t>on both sides of the mat for easy carrying</a:t>
            </a:r>
            <a:endParaRPr lang="en-IN" sz="1600" dirty="0">
              <a:solidFill>
                <a:schemeClr val="bg1"/>
              </a:solidFill>
              <a:effectLst>
                <a:outerShdw blurRad="38100" dist="38100" dir="2700000" algn="tl">
                  <a:srgbClr val="000000">
                    <a:alpha val="43137"/>
                  </a:srgbClr>
                </a:outerShdw>
              </a:effectLst>
            </a:endParaRPr>
          </a:p>
        </p:txBody>
      </p:sp>
      <p:cxnSp>
        <p:nvCxnSpPr>
          <p:cNvPr id="12" name="Straight Connector 11"/>
          <p:cNvCxnSpPr/>
          <p:nvPr/>
        </p:nvCxnSpPr>
        <p:spPr>
          <a:xfrm>
            <a:off x="562710" y="1279377"/>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6367" y="693928"/>
            <a:ext cx="1200727" cy="743127"/>
          </a:xfrm>
          <a:prstGeom prst="rect">
            <a:avLst/>
          </a:prstGeom>
        </p:spPr>
      </p:pic>
      <p:sp>
        <p:nvSpPr>
          <p:cNvPr id="3" name="Rectangle 2"/>
          <p:cNvSpPr/>
          <p:nvPr/>
        </p:nvSpPr>
        <p:spPr>
          <a:xfrm>
            <a:off x="492370" y="1925708"/>
            <a:ext cx="6506525" cy="369332"/>
          </a:xfrm>
          <a:prstGeom prst="rect">
            <a:avLst/>
          </a:prstGeom>
        </p:spPr>
        <p:txBody>
          <a:bodyPr wrap="none">
            <a:spAutoFit/>
          </a:bodyPr>
          <a:lstStyle/>
          <a:p>
            <a:r>
              <a:rPr lang="en-US" b="1" dirty="0">
                <a:solidFill>
                  <a:srgbClr val="FFFF00"/>
                </a:solidFill>
                <a:effectLst>
                  <a:outerShdw blurRad="38100" dist="38100" dir="2700000" algn="tl">
                    <a:srgbClr val="000000">
                      <a:alpha val="43137"/>
                    </a:srgbClr>
                  </a:outerShdw>
                </a:effectLst>
              </a:rPr>
              <a:t>Extra Safety &amp; Security Mat for Landing </a:t>
            </a:r>
            <a:r>
              <a:rPr lang="en-US" b="1" dirty="0" smtClean="0">
                <a:solidFill>
                  <a:srgbClr val="FFFF00"/>
                </a:solidFill>
                <a:effectLst>
                  <a:outerShdw blurRad="38100" dist="38100" dir="2700000" algn="tl">
                    <a:srgbClr val="000000">
                      <a:alpha val="43137"/>
                    </a:srgbClr>
                  </a:outerShdw>
                </a:effectLst>
              </a:rPr>
              <a:t>Mats/Flooring – 500 </a:t>
            </a:r>
            <a:r>
              <a:rPr lang="en-US" b="1" dirty="0">
                <a:solidFill>
                  <a:srgbClr val="FFFF00"/>
                </a:solidFill>
                <a:effectLst>
                  <a:outerShdw blurRad="38100" dist="38100" dir="2700000" algn="tl">
                    <a:srgbClr val="000000">
                      <a:alpha val="43137"/>
                    </a:srgbClr>
                  </a:outerShdw>
                </a:effectLst>
              </a:rPr>
              <a:t>X </a:t>
            </a:r>
            <a:r>
              <a:rPr lang="en-US" b="1" dirty="0" smtClean="0">
                <a:solidFill>
                  <a:srgbClr val="FFFF00"/>
                </a:solidFill>
                <a:effectLst>
                  <a:outerShdw blurRad="38100" dist="38100" dir="2700000" algn="tl">
                    <a:srgbClr val="000000">
                      <a:alpha val="43137"/>
                    </a:srgbClr>
                  </a:outerShdw>
                </a:effectLst>
              </a:rPr>
              <a:t>200</a:t>
            </a:r>
            <a:endParaRPr lang="en-IN" dirty="0">
              <a:solidFill>
                <a:srgbClr val="FFFF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8747" y="2874109"/>
            <a:ext cx="4630231" cy="2506053"/>
          </a:xfrm>
          <a:prstGeom prst="rect">
            <a:avLst/>
          </a:prstGeom>
        </p:spPr>
      </p:pic>
      <p:sp>
        <p:nvSpPr>
          <p:cNvPr id="7" name="TextBox 6"/>
          <p:cNvSpPr txBox="1"/>
          <p:nvPr/>
        </p:nvSpPr>
        <p:spPr>
          <a:xfrm rot="16200000">
            <a:off x="9572977" y="3428313"/>
            <a:ext cx="886781" cy="646331"/>
          </a:xfrm>
          <a:prstGeom prst="rect">
            <a:avLst/>
          </a:prstGeom>
          <a:noFill/>
        </p:spPr>
        <p:txBody>
          <a:bodyPr wrap="none" rtlCol="0">
            <a:spAutoFit/>
          </a:bodyPr>
          <a:lstStyle/>
          <a:p>
            <a:r>
              <a:rPr lang="en-IN" sz="3600" dirty="0" smtClean="0">
                <a:solidFill>
                  <a:schemeClr val="bg1"/>
                </a:solidFill>
              </a:rPr>
              <a:t>200</a:t>
            </a:r>
            <a:endParaRPr lang="en-IN" sz="3600" dirty="0">
              <a:solidFill>
                <a:schemeClr val="bg1"/>
              </a:solidFill>
            </a:endParaRPr>
          </a:p>
        </p:txBody>
      </p:sp>
      <p:sp>
        <p:nvSpPr>
          <p:cNvPr id="11" name="TextBox 10"/>
          <p:cNvSpPr txBox="1"/>
          <p:nvPr/>
        </p:nvSpPr>
        <p:spPr>
          <a:xfrm>
            <a:off x="7055822" y="4910281"/>
            <a:ext cx="886781" cy="646331"/>
          </a:xfrm>
          <a:prstGeom prst="rect">
            <a:avLst/>
          </a:prstGeom>
          <a:noFill/>
        </p:spPr>
        <p:txBody>
          <a:bodyPr wrap="none" rtlCol="0">
            <a:spAutoFit/>
          </a:bodyPr>
          <a:lstStyle/>
          <a:p>
            <a:r>
              <a:rPr lang="en-IN" sz="3600" dirty="0">
                <a:solidFill>
                  <a:schemeClr val="bg1"/>
                </a:solidFill>
              </a:rPr>
              <a:t>5</a:t>
            </a:r>
            <a:r>
              <a:rPr lang="en-IN" sz="3600" dirty="0" smtClean="0">
                <a:solidFill>
                  <a:schemeClr val="bg1"/>
                </a:solidFill>
              </a:rPr>
              <a:t>00</a:t>
            </a:r>
            <a:endParaRPr lang="en-IN" sz="3600" dirty="0">
              <a:solidFill>
                <a:schemeClr val="bg1"/>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152" y="2356596"/>
            <a:ext cx="3964118" cy="4017447"/>
          </a:xfrm>
          <a:prstGeom prst="rect">
            <a:avLst/>
          </a:prstGeom>
        </p:spPr>
      </p:pic>
    </p:spTree>
    <p:extLst>
      <p:ext uri="{BB962C8B-B14F-4D97-AF65-F5344CB8AC3E}">
        <p14:creationId xmlns:p14="http://schemas.microsoft.com/office/powerpoint/2010/main" val="1502786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85000" contrast="-30000"/>
                    </a14:imgEffect>
                  </a14:imgLayer>
                </a14:imgProps>
              </a:ext>
              <a:ext uri="{28A0092B-C50C-407E-A947-70E740481C1C}">
                <a14:useLocalDpi xmlns:a14="http://schemas.microsoft.com/office/drawing/2010/main" val="0"/>
              </a:ext>
            </a:extLst>
          </a:blip>
          <a:stretch>
            <a:fillRect/>
          </a:stretch>
        </p:blipFill>
        <p:spPr>
          <a:xfrm>
            <a:off x="1" y="1"/>
            <a:ext cx="12192000" cy="6858000"/>
          </a:xfrm>
          <a:prstGeom prst="rect">
            <a:avLst/>
          </a:prstGeom>
        </p:spPr>
      </p:pic>
      <p:sp>
        <p:nvSpPr>
          <p:cNvPr id="5" name="TextBox 4"/>
          <p:cNvSpPr txBox="1"/>
          <p:nvPr/>
        </p:nvSpPr>
        <p:spPr>
          <a:xfrm>
            <a:off x="225084" y="548638"/>
            <a:ext cx="3620863" cy="707886"/>
          </a:xfrm>
          <a:prstGeom prst="rect">
            <a:avLst/>
          </a:prstGeom>
          <a:noFill/>
        </p:spPr>
        <p:txBody>
          <a:bodyPr wrap="none" rtlCol="0">
            <a:spAutoFit/>
          </a:bodyPr>
          <a:lstStyle/>
          <a:p>
            <a:r>
              <a:rPr lang="en-US" sz="4000" b="1" dirty="0">
                <a:solidFill>
                  <a:schemeClr val="bg1"/>
                </a:solidFill>
                <a:latin typeface="Arial" panose="020B0604020202020204" pitchFamily="34" charset="0"/>
                <a:cs typeface="Arial" panose="020B0604020202020204" pitchFamily="34" charset="0"/>
              </a:rPr>
              <a:t>Vaulting Table</a:t>
            </a:r>
            <a:endParaRPr lang="en-IN" sz="4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TextBox 5"/>
          <p:cNvSpPr txBox="1"/>
          <p:nvPr/>
        </p:nvSpPr>
        <p:spPr>
          <a:xfrm>
            <a:off x="309489" y="1535163"/>
            <a:ext cx="6626366" cy="369332"/>
          </a:xfrm>
          <a:prstGeom prst="rect">
            <a:avLst/>
          </a:prstGeom>
          <a:noFill/>
        </p:spPr>
        <p:txBody>
          <a:bodyPr wrap="none" rtlCol="0">
            <a:spAutoFit/>
          </a:bodyPr>
          <a:lstStyle/>
          <a:p>
            <a:r>
              <a:rPr lang="en-US" b="1" dirty="0">
                <a:solidFill>
                  <a:schemeClr val="bg1"/>
                </a:solidFill>
              </a:rPr>
              <a:t>Vault Landing Mat 20 cm </a:t>
            </a:r>
            <a:r>
              <a:rPr lang="en-US" b="1" dirty="0" smtClean="0">
                <a:solidFill>
                  <a:schemeClr val="bg1"/>
                </a:solidFill>
              </a:rPr>
              <a:t>Thick. </a:t>
            </a:r>
            <a:r>
              <a:rPr lang="en-US" b="1" dirty="0" smtClean="0">
                <a:solidFill>
                  <a:schemeClr val="bg1"/>
                </a:solidFill>
                <a:effectLst>
                  <a:outerShdw blurRad="38100" dist="38100" dir="2700000" algn="tl">
                    <a:srgbClr val="000000">
                      <a:alpha val="43137"/>
                    </a:srgbClr>
                  </a:outerShdw>
                </a:effectLst>
              </a:rPr>
              <a:t>Great </a:t>
            </a:r>
            <a:r>
              <a:rPr lang="en-US" b="1" dirty="0">
                <a:solidFill>
                  <a:schemeClr val="bg1"/>
                </a:solidFill>
                <a:effectLst>
                  <a:outerShdw blurRad="38100" dist="38100" dir="2700000" algn="tl">
                    <a:srgbClr val="000000">
                      <a:alpha val="43137"/>
                    </a:srgbClr>
                  </a:outerShdw>
                </a:effectLst>
              </a:rPr>
              <a:t>stability and Shock absorption</a:t>
            </a:r>
            <a:endParaRPr lang="en-IN" dirty="0">
              <a:solidFill>
                <a:schemeClr val="bg1"/>
              </a:solidFill>
            </a:endParaRPr>
          </a:p>
        </p:txBody>
      </p:sp>
      <p:cxnSp>
        <p:nvCxnSpPr>
          <p:cNvPr id="15" name="Straight Connector 14"/>
          <p:cNvCxnSpPr/>
          <p:nvPr/>
        </p:nvCxnSpPr>
        <p:spPr>
          <a:xfrm>
            <a:off x="391547" y="1405986"/>
            <a:ext cx="4600138"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7014" y="513397"/>
            <a:ext cx="1200727" cy="743127"/>
          </a:xfrm>
          <a:prstGeom prst="rect">
            <a:avLst/>
          </a:prstGeom>
        </p:spPr>
      </p:pic>
      <p:sp>
        <p:nvSpPr>
          <p:cNvPr id="18" name="TextBox 17"/>
          <p:cNvSpPr txBox="1"/>
          <p:nvPr/>
        </p:nvSpPr>
        <p:spPr>
          <a:xfrm>
            <a:off x="309489" y="1896800"/>
            <a:ext cx="5350760" cy="369332"/>
          </a:xfrm>
          <a:prstGeom prst="rect">
            <a:avLst/>
          </a:prstGeom>
          <a:noFill/>
        </p:spPr>
        <p:txBody>
          <a:bodyPr wrap="none" rtlCol="0">
            <a:spAutoFit/>
          </a:bodyPr>
          <a:lstStyle/>
          <a:p>
            <a:r>
              <a:rPr lang="en-US" b="1" dirty="0">
                <a:solidFill>
                  <a:srgbClr val="FFFF00"/>
                </a:solidFill>
                <a:effectLst>
                  <a:outerShdw blurRad="38100" dist="38100" dir="2700000" algn="tl">
                    <a:srgbClr val="000000">
                      <a:alpha val="43137"/>
                    </a:srgbClr>
                  </a:outerShdw>
                </a:effectLst>
              </a:rPr>
              <a:t>Extra Safety &amp; Security Mat for Landing </a:t>
            </a:r>
            <a:r>
              <a:rPr lang="en-US" b="1" dirty="0" smtClean="0">
                <a:solidFill>
                  <a:srgbClr val="FFFF00"/>
                </a:solidFill>
                <a:effectLst>
                  <a:outerShdw blurRad="38100" dist="38100" dir="2700000" algn="tl">
                    <a:srgbClr val="000000">
                      <a:alpha val="43137"/>
                    </a:srgbClr>
                  </a:outerShdw>
                </a:effectLst>
              </a:rPr>
              <a:t>Mats/Flooring</a:t>
            </a:r>
            <a:endParaRPr lang="en-IN" dirty="0">
              <a:solidFill>
                <a:srgbClr val="FFFF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490" y="3028753"/>
            <a:ext cx="5486265" cy="1909674"/>
          </a:xfrm>
          <a:prstGeom prst="rect">
            <a:avLst/>
          </a:prstGeom>
        </p:spPr>
      </p:pic>
      <p:sp>
        <p:nvSpPr>
          <p:cNvPr id="3" name="TextBox 2"/>
          <p:cNvSpPr txBox="1"/>
          <p:nvPr/>
        </p:nvSpPr>
        <p:spPr>
          <a:xfrm rot="16200000">
            <a:off x="8961741" y="3354484"/>
            <a:ext cx="689612" cy="492443"/>
          </a:xfrm>
          <a:prstGeom prst="rect">
            <a:avLst/>
          </a:prstGeom>
          <a:noFill/>
        </p:spPr>
        <p:txBody>
          <a:bodyPr wrap="none" rtlCol="0">
            <a:spAutoFit/>
          </a:bodyPr>
          <a:lstStyle/>
          <a:p>
            <a:r>
              <a:rPr lang="en-IN" sz="2600" dirty="0" smtClean="0">
                <a:solidFill>
                  <a:schemeClr val="bg1"/>
                </a:solidFill>
              </a:rPr>
              <a:t>150</a:t>
            </a:r>
            <a:endParaRPr lang="en-IN" sz="2600" dirty="0">
              <a:solidFill>
                <a:schemeClr val="bg1"/>
              </a:solidFill>
            </a:endParaRPr>
          </a:p>
        </p:txBody>
      </p:sp>
      <p:sp>
        <p:nvSpPr>
          <p:cNvPr id="11" name="TextBox 10"/>
          <p:cNvSpPr txBox="1"/>
          <p:nvPr/>
        </p:nvSpPr>
        <p:spPr>
          <a:xfrm rot="16200000">
            <a:off x="9440462" y="3343466"/>
            <a:ext cx="689612" cy="492443"/>
          </a:xfrm>
          <a:prstGeom prst="rect">
            <a:avLst/>
          </a:prstGeom>
          <a:noFill/>
        </p:spPr>
        <p:txBody>
          <a:bodyPr wrap="none" rtlCol="0">
            <a:spAutoFit/>
          </a:bodyPr>
          <a:lstStyle/>
          <a:p>
            <a:r>
              <a:rPr lang="en-IN" sz="2600" dirty="0" smtClean="0">
                <a:solidFill>
                  <a:schemeClr val="bg1"/>
                </a:solidFill>
              </a:rPr>
              <a:t>200</a:t>
            </a:r>
            <a:endParaRPr lang="en-IN" sz="2600" dirty="0">
              <a:solidFill>
                <a:schemeClr val="bg1"/>
              </a:solidFill>
            </a:endParaRPr>
          </a:p>
        </p:txBody>
      </p:sp>
      <p:sp>
        <p:nvSpPr>
          <p:cNvPr id="13" name="TextBox 12"/>
          <p:cNvSpPr txBox="1"/>
          <p:nvPr/>
        </p:nvSpPr>
        <p:spPr>
          <a:xfrm rot="16200000">
            <a:off x="9906350" y="3343465"/>
            <a:ext cx="689612" cy="492443"/>
          </a:xfrm>
          <a:prstGeom prst="rect">
            <a:avLst/>
          </a:prstGeom>
          <a:noFill/>
        </p:spPr>
        <p:txBody>
          <a:bodyPr wrap="none" rtlCol="0">
            <a:spAutoFit/>
          </a:bodyPr>
          <a:lstStyle/>
          <a:p>
            <a:r>
              <a:rPr lang="en-IN" sz="2600" dirty="0" smtClean="0">
                <a:solidFill>
                  <a:schemeClr val="bg1"/>
                </a:solidFill>
              </a:rPr>
              <a:t>250</a:t>
            </a:r>
            <a:endParaRPr lang="en-IN" sz="2600" dirty="0">
              <a:solidFill>
                <a:schemeClr val="bg1"/>
              </a:solidFill>
            </a:endParaRPr>
          </a:p>
        </p:txBody>
      </p:sp>
      <p:sp>
        <p:nvSpPr>
          <p:cNvPr id="14" name="TextBox 13"/>
          <p:cNvSpPr txBox="1"/>
          <p:nvPr/>
        </p:nvSpPr>
        <p:spPr>
          <a:xfrm rot="16200000">
            <a:off x="5556080" y="3332447"/>
            <a:ext cx="521297" cy="492443"/>
          </a:xfrm>
          <a:prstGeom prst="rect">
            <a:avLst/>
          </a:prstGeom>
          <a:noFill/>
        </p:spPr>
        <p:txBody>
          <a:bodyPr wrap="none" rtlCol="0">
            <a:spAutoFit/>
          </a:bodyPr>
          <a:lstStyle/>
          <a:p>
            <a:r>
              <a:rPr lang="en-IN" sz="2600" dirty="0" smtClean="0">
                <a:solidFill>
                  <a:schemeClr val="bg1"/>
                </a:solidFill>
              </a:rPr>
              <a:t>95</a:t>
            </a:r>
            <a:endParaRPr lang="en-IN" sz="2600" dirty="0">
              <a:solidFill>
                <a:schemeClr val="bg1"/>
              </a:solidFill>
            </a:endParaRPr>
          </a:p>
        </p:txBody>
      </p:sp>
      <p:sp>
        <p:nvSpPr>
          <p:cNvPr id="16" name="TextBox 15"/>
          <p:cNvSpPr txBox="1"/>
          <p:nvPr/>
        </p:nvSpPr>
        <p:spPr>
          <a:xfrm>
            <a:off x="7593583" y="4586535"/>
            <a:ext cx="689612" cy="492443"/>
          </a:xfrm>
          <a:prstGeom prst="rect">
            <a:avLst/>
          </a:prstGeom>
          <a:noFill/>
        </p:spPr>
        <p:txBody>
          <a:bodyPr wrap="none" rtlCol="0">
            <a:spAutoFit/>
          </a:bodyPr>
          <a:lstStyle/>
          <a:p>
            <a:r>
              <a:rPr lang="en-IN" sz="2600" dirty="0">
                <a:solidFill>
                  <a:schemeClr val="bg1"/>
                </a:solidFill>
              </a:rPr>
              <a:t>6</a:t>
            </a:r>
            <a:r>
              <a:rPr lang="en-IN" sz="2600" dirty="0" smtClean="0">
                <a:solidFill>
                  <a:schemeClr val="bg1"/>
                </a:solidFill>
              </a:rPr>
              <a:t>00</a:t>
            </a:r>
            <a:endParaRPr lang="en-IN" sz="2600" dirty="0">
              <a:solidFill>
                <a:schemeClr val="bg1"/>
              </a:solidFill>
            </a:endParaRP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81" t="12476" r="6205" b="23427"/>
          <a:stretch/>
        </p:blipFill>
        <p:spPr>
          <a:xfrm>
            <a:off x="221991" y="2811973"/>
            <a:ext cx="4052553" cy="2764052"/>
          </a:xfrm>
          <a:prstGeom prst="rect">
            <a:avLst/>
          </a:prstGeom>
        </p:spPr>
      </p:pic>
    </p:spTree>
    <p:extLst>
      <p:ext uri="{BB962C8B-B14F-4D97-AF65-F5344CB8AC3E}">
        <p14:creationId xmlns:p14="http://schemas.microsoft.com/office/powerpoint/2010/main" val="3705185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3714</TotalTime>
  <Words>642</Words>
  <Application>Microsoft Office PowerPoint</Application>
  <PresentationFormat>Widescreen</PresentationFormat>
  <Paragraphs>91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Protect Your Gymnasts with High-Quality Safety and Landing Mats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Abhi</dc:creator>
  <cp:lastModifiedBy>Abhi</cp:lastModifiedBy>
  <cp:revision>230</cp:revision>
  <dcterms:created xsi:type="dcterms:W3CDTF">2020-08-14T06:32:56Z</dcterms:created>
  <dcterms:modified xsi:type="dcterms:W3CDTF">2025-09-26T18:24:06Z</dcterms:modified>
</cp:coreProperties>
</file>